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sldIdLst>
    <p:sldId id="256" r:id="rId2"/>
    <p:sldId id="257" r:id="rId3"/>
    <p:sldId id="258" r:id="rId4"/>
    <p:sldId id="259" r:id="rId5"/>
    <p:sldId id="264" r:id="rId6"/>
    <p:sldId id="272" r:id="rId7"/>
    <p:sldId id="275" r:id="rId8"/>
    <p:sldId id="277" r:id="rId9"/>
    <p:sldId id="294" r:id="rId10"/>
    <p:sldId id="278" r:id="rId11"/>
    <p:sldId id="296" r:id="rId12"/>
    <p:sldId id="284" r:id="rId13"/>
    <p:sldId id="309" r:id="rId14"/>
    <p:sldId id="310" r:id="rId15"/>
    <p:sldId id="286" r:id="rId16"/>
    <p:sldId id="2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 initials="N" lastIdx="0" clrIdx="0">
    <p:extLst>
      <p:ext uri="{19B8F6BF-5375-455C-9EA6-DF929625EA0E}">
        <p15:presenceInfo xmlns:p15="http://schemas.microsoft.com/office/powerpoint/2012/main" userId="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1A1163B-1792-485D-BD55-7249803788CE}" type="datetimeFigureOut">
              <a:rPr lang="en-US" smtClean="0"/>
              <a:t>5/6/2022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70326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A1163B-1792-485D-BD55-7249803788CE}"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197389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1A1163B-1792-485D-BD55-7249803788CE}" type="datetimeFigureOut">
              <a:rPr lang="en-US" smtClean="0"/>
              <a:t>5/6/2022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356092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1A1163B-1792-485D-BD55-7249803788CE}" type="datetimeFigureOut">
              <a:rPr lang="en-US" smtClean="0"/>
              <a:t>5/6/2022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D2F846B-B03A-4F99-A002-228D7AFF46D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5917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1A1163B-1792-485D-BD55-7249803788CE}" type="datetimeFigureOut">
              <a:rPr lang="en-US" smtClean="0"/>
              <a:t>5/6/2022</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2749263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1A1163B-1792-485D-BD55-7249803788CE}"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1468432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1A1163B-1792-485D-BD55-7249803788CE}"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406391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1163B-1792-485D-BD55-7249803788CE}"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1549422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1A1163B-1792-485D-BD55-7249803788CE}" type="datetimeFigureOut">
              <a:rPr lang="en-US" smtClean="0"/>
              <a:t>5/6/2022</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250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A1163B-1792-485D-BD55-7249803788CE}"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107633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1A1163B-1792-485D-BD55-7249803788CE}" type="datetimeFigureOut">
              <a:rPr lang="en-US" smtClean="0"/>
              <a:t>5/6/2022</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109869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A1163B-1792-485D-BD55-7249803788CE}"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327836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A1163B-1792-485D-BD55-7249803788CE}" type="datetimeFigureOut">
              <a:rPr lang="en-US" smtClean="0"/>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405645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A1163B-1792-485D-BD55-7249803788CE}"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80917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1163B-1792-485D-BD55-7249803788CE}" type="datetimeFigureOut">
              <a:rPr lang="en-US" smtClean="0"/>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175109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A1163B-1792-485D-BD55-7249803788CE}"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295038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A1163B-1792-485D-BD55-7249803788CE}"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F846B-B03A-4F99-A002-228D7AFF46D5}" type="slidenum">
              <a:rPr lang="en-US" smtClean="0"/>
              <a:t>‹#›</a:t>
            </a:fld>
            <a:endParaRPr lang="en-US"/>
          </a:p>
        </p:txBody>
      </p:sp>
    </p:spTree>
    <p:extLst>
      <p:ext uri="{BB962C8B-B14F-4D97-AF65-F5344CB8AC3E}">
        <p14:creationId xmlns:p14="http://schemas.microsoft.com/office/powerpoint/2010/main" val="88177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1A1163B-1792-485D-BD55-7249803788CE}" type="datetimeFigureOut">
              <a:rPr lang="en-US" smtClean="0"/>
              <a:t>5/6/2022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2F846B-B03A-4F99-A002-228D7AFF46D5}" type="slidenum">
              <a:rPr lang="en-US" smtClean="0"/>
              <a:t>‹#›</a:t>
            </a:fld>
            <a:endParaRPr lang="en-US"/>
          </a:p>
        </p:txBody>
      </p:sp>
    </p:spTree>
    <p:extLst>
      <p:ext uri="{BB962C8B-B14F-4D97-AF65-F5344CB8AC3E}">
        <p14:creationId xmlns:p14="http://schemas.microsoft.com/office/powerpoint/2010/main" val="3110583574"/>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211" y="1181602"/>
            <a:ext cx="6967470" cy="3377868"/>
          </a:xfrm>
          <a:prstGeom prst="rect">
            <a:avLst/>
          </a:prstGeom>
          <a:ln>
            <a:noFill/>
          </a:ln>
          <a:effectLst>
            <a:softEdge rad="112500"/>
          </a:effectLst>
        </p:spPr>
      </p:pic>
      <p:sp>
        <p:nvSpPr>
          <p:cNvPr id="8" name="TextBox 7"/>
          <p:cNvSpPr txBox="1"/>
          <p:nvPr/>
        </p:nvSpPr>
        <p:spPr>
          <a:xfrm>
            <a:off x="4144656" y="1881814"/>
            <a:ext cx="7765960" cy="2677656"/>
          </a:xfrm>
          <a:prstGeom prst="rect">
            <a:avLst/>
          </a:prstGeom>
          <a:noFill/>
        </p:spPr>
        <p:txBody>
          <a:bodyPr wrap="square" rtlCol="0">
            <a:spAutoFit/>
          </a:bodyPr>
          <a:lstStyle/>
          <a:p>
            <a:pPr algn="r" rtl="1"/>
            <a:endParaRPr lang="en-US" sz="2800" dirty="0" smtClean="0">
              <a:latin typeface="Arabic Typesetting" panose="03020402040406030203" pitchFamily="66" charset="-78"/>
              <a:cs typeface="Arabic Typesetting" panose="03020402040406030203" pitchFamily="66" charset="-78"/>
            </a:endParaRPr>
          </a:p>
          <a:p>
            <a:pPr algn="r" rtl="1"/>
            <a:r>
              <a:rPr lang="fa-IR" sz="2800" b="1" dirty="0" smtClean="0">
                <a:latin typeface="Arabic Typesetting" panose="03020402040406030203" pitchFamily="66" charset="-78"/>
                <a:cs typeface="Arabic Typesetting" panose="03020402040406030203" pitchFamily="66" charset="-78"/>
              </a:rPr>
              <a:t>خدایا </a:t>
            </a:r>
          </a:p>
          <a:p>
            <a:pPr algn="r" rtl="1"/>
            <a:r>
              <a:rPr lang="fa-IR" sz="2800" b="1" dirty="0" smtClean="0">
                <a:latin typeface="Arabic Typesetting" panose="03020402040406030203" pitchFamily="66" charset="-78"/>
                <a:cs typeface="Arabic Typesetting" panose="03020402040406030203" pitchFamily="66" charset="-78"/>
              </a:rPr>
              <a:t>ای </a:t>
            </a:r>
            <a:r>
              <a:rPr lang="fa-IR" sz="2800" b="1" dirty="0">
                <a:latin typeface="Arabic Typesetting" panose="03020402040406030203" pitchFamily="66" charset="-78"/>
                <a:cs typeface="Arabic Typesetting" panose="03020402040406030203" pitchFamily="66" charset="-78"/>
              </a:rPr>
              <a:t>که از آسمان باران میفرستی</a:t>
            </a:r>
            <a:r>
              <a:rPr lang="fa-IR" sz="2800" b="1" dirty="0" smtClean="0">
                <a:latin typeface="Arabic Typesetting" panose="03020402040406030203" pitchFamily="66" charset="-78"/>
                <a:cs typeface="Arabic Typesetting" panose="03020402040406030203" pitchFamily="66" charset="-78"/>
              </a:rPr>
              <a:t>،</a:t>
            </a:r>
          </a:p>
          <a:p>
            <a:pPr algn="r" rtl="1"/>
            <a:r>
              <a:rPr lang="fa-IR" sz="2800" b="1" dirty="0" smtClean="0">
                <a:latin typeface="Arabic Typesetting" panose="03020402040406030203" pitchFamily="66" charset="-78"/>
                <a:cs typeface="Arabic Typesetting" panose="03020402040406030203" pitchFamily="66" charset="-78"/>
              </a:rPr>
              <a:t> </a:t>
            </a:r>
            <a:r>
              <a:rPr lang="fa-IR" sz="2800" b="1" dirty="0">
                <a:latin typeface="Arabic Typesetting" panose="03020402040406030203" pitchFamily="66" charset="-78"/>
                <a:cs typeface="Arabic Typesetting" panose="03020402040406030203" pitchFamily="66" charset="-78"/>
              </a:rPr>
              <a:t>یاریم کن که بر جاده ی رنگین کمان </a:t>
            </a:r>
            <a:r>
              <a:rPr lang="fa-IR" sz="2800" b="1" dirty="0" smtClean="0">
                <a:latin typeface="Arabic Typesetting" panose="03020402040406030203" pitchFamily="66" charset="-78"/>
                <a:cs typeface="Arabic Typesetting" panose="03020402040406030203" pitchFamily="66" charset="-78"/>
              </a:rPr>
              <a:t>بنشینم</a:t>
            </a:r>
          </a:p>
          <a:p>
            <a:pPr algn="r" rtl="1"/>
            <a:r>
              <a:rPr lang="fa-IR" sz="2800" b="1" dirty="0" smtClean="0">
                <a:latin typeface="Arabic Typesetting" panose="03020402040406030203" pitchFamily="66" charset="-78"/>
                <a:cs typeface="Arabic Typesetting" panose="03020402040406030203" pitchFamily="66" charset="-78"/>
              </a:rPr>
              <a:t>و </a:t>
            </a:r>
            <a:r>
              <a:rPr lang="fa-IR" sz="2800" b="1" dirty="0">
                <a:latin typeface="Arabic Typesetting" panose="03020402040406030203" pitchFamily="66" charset="-78"/>
                <a:cs typeface="Arabic Typesetting" panose="03020402040406030203" pitchFamily="66" charset="-78"/>
              </a:rPr>
              <a:t>در رنگارنگی خیال انگیز آن تو را ببینم </a:t>
            </a:r>
            <a:endParaRPr lang="fa-IR" sz="2800" b="1" dirty="0" smtClean="0">
              <a:latin typeface="Arabic Typesetting" panose="03020402040406030203" pitchFamily="66" charset="-78"/>
              <a:cs typeface="Arabic Typesetting" panose="03020402040406030203" pitchFamily="66" charset="-78"/>
            </a:endParaRPr>
          </a:p>
          <a:p>
            <a:pPr algn="r" rtl="1"/>
            <a:r>
              <a:rPr lang="fa-IR" sz="2800" b="1" dirty="0" smtClean="0">
                <a:latin typeface="Arabic Typesetting" panose="03020402040406030203" pitchFamily="66" charset="-78"/>
                <a:cs typeface="Arabic Typesetting" panose="03020402040406030203" pitchFamily="66" charset="-78"/>
              </a:rPr>
              <a:t>آمین</a:t>
            </a:r>
            <a:endParaRPr lang="en-US" sz="28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8003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712" y="914400"/>
            <a:ext cx="4726785" cy="768049"/>
          </a:xfrm>
        </p:spPr>
        <p:txBody>
          <a:bodyPr>
            <a:normAutofit fontScale="90000"/>
          </a:bodyPr>
          <a:lstStyle/>
          <a:p>
            <a:pPr algn="r" rtl="1"/>
            <a:r>
              <a:rPr lang="fa-IR" b="1" dirty="0" smtClean="0">
                <a:latin typeface="Arabic Typesetting" panose="03020402040406030203" pitchFamily="66" charset="-78"/>
                <a:cs typeface="Arabic Typesetting" panose="03020402040406030203" pitchFamily="66" charset="-78"/>
              </a:rPr>
              <a:t>بررسی </a:t>
            </a:r>
            <a:r>
              <a:rPr lang="fa-IR" b="1" dirty="0">
                <a:latin typeface="Arabic Typesetting" panose="03020402040406030203" pitchFamily="66" charset="-78"/>
                <a:cs typeface="Arabic Typesetting" panose="03020402040406030203" pitchFamily="66" charset="-78"/>
              </a:rPr>
              <a:t>رویداد ها در این رمان</a:t>
            </a:r>
            <a:r>
              <a:rPr lang="en-US" dirty="0"/>
              <a:t/>
            </a:r>
            <a:br>
              <a:rPr lang="en-US" dirty="0"/>
            </a:br>
            <a:endParaRPr lang="en-US" dirty="0"/>
          </a:p>
        </p:txBody>
      </p:sp>
      <p:sp>
        <p:nvSpPr>
          <p:cNvPr id="4" name="Content Placeholder 3"/>
          <p:cNvSpPr>
            <a:spLocks noGrp="1"/>
          </p:cNvSpPr>
          <p:nvPr>
            <p:ph idx="1"/>
          </p:nvPr>
        </p:nvSpPr>
        <p:spPr/>
        <p:txBody>
          <a:bodyPr/>
          <a:lstStyle/>
          <a:p>
            <a:pPr algn="just" rtl="1">
              <a:buFont typeface="Wingdings" panose="05000000000000000000" pitchFamily="2" charset="2"/>
              <a:buChar char="v"/>
            </a:pPr>
            <a:r>
              <a:rPr lang="fa-IR" dirty="0">
                <a:latin typeface="Arial" panose="020B0604020202020204" pitchFamily="34" charset="0"/>
              </a:rPr>
              <a:t>حالم خوش نبود چشم هام اشکی بود و اشکم قلمبه شده بود و در نمی آمد. بدجوری گیر کرده بودم آنجا .یکهو آمد.بغضم پاشید تو خانه های سیاه ساز  ذهنی و گریه ام گرفت . بابا سرش را گذاشت روی شانه ام و التماس کرد گریه نکنم. عذرخواهی می کرد که از خط زده بیرون و پشیمان بود. بلند شد و گفت:(( عیبی نداره،قلب بنده های خدارو شاد کردیم.))  سرم را پایین انداخته بودم و  چشمم تو چشم کسی بیوفتد ،ولی از گوشه چشم حس می کردم دارند پول جمع می کنند . کلاهی تو دست یکی شان می چرخید و از اسکناس پر می شد .کلاه چرخید و رسید دستت بابا( حسن زاده ، 1397 :63 و 64</a:t>
            </a:r>
            <a:r>
              <a:rPr lang="fa-IR" dirty="0"/>
              <a:t>)</a:t>
            </a:r>
          </a:p>
          <a:p>
            <a:pPr algn="just" rtl="1">
              <a:buFont typeface="Wingdings" panose="05000000000000000000" pitchFamily="2" charset="2"/>
              <a:buChar char="v"/>
            </a:pPr>
            <a:endParaRPr lang="en-US" dirty="0"/>
          </a:p>
          <a:p>
            <a:pPr marL="0" indent="0" algn="just" rtl="1">
              <a:buNone/>
            </a:pPr>
            <a:r>
              <a:rPr lang="fa-IR" sz="2000" dirty="0">
                <a:solidFill>
                  <a:schemeClr val="accent3">
                    <a:lumMod val="75000"/>
                  </a:schemeClr>
                </a:solidFill>
                <a:cs typeface="B Nazanin" panose="00000400000000000000" pitchFamily="2" charset="-78"/>
              </a:rPr>
              <a:t>در این قسمت پدر زیبا در کافی شاپ  علارغم مخالفت زیبا و خواهش هایش شروع به اهنگ خوندن میکند و زیبا احساس خجالت و شرم میکند. پدرش به نوعی کنترلش را از دست میدهد و موجب اندوه زیبا می شود</a:t>
            </a:r>
            <a:r>
              <a:rPr lang="fa-IR" dirty="0">
                <a:solidFill>
                  <a:schemeClr val="accent3">
                    <a:lumMod val="75000"/>
                  </a:schemeClr>
                </a:solidFill>
                <a:cs typeface="B Nazanin" panose="00000400000000000000" pitchFamily="2" charset="-78"/>
              </a:rPr>
              <a:t>.</a:t>
            </a:r>
            <a:endParaRPr lang="en-US" dirty="0">
              <a:solidFill>
                <a:schemeClr val="accent3">
                  <a:lumMod val="75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848686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89" y="1512916"/>
            <a:ext cx="10820400" cy="4463934"/>
          </a:xfrm>
        </p:spPr>
        <p:txBody>
          <a:bodyPr>
            <a:noAutofit/>
          </a:bodyPr>
          <a:lstStyle/>
          <a:p>
            <a:pPr algn="r"/>
            <a:r>
              <a:rPr lang="fa-IR" sz="2800" dirty="0">
                <a:latin typeface="Arabic Typesetting" panose="03020402040406030203" pitchFamily="66" charset="-78"/>
                <a:cs typeface="Arabic Typesetting" panose="03020402040406030203" pitchFamily="66" charset="-78"/>
              </a:rPr>
              <a:t>افتاده بود روی دنده ی توهم. صداش را کوبید تو سرم :((حرف نباشه.)) خیلی بلند گفت. از گو‌شه ی چشم آدم هارا دیدم که نگاهمان می‌کنند و ما را به هم نشان می دهند. مثل دوتا بکسور چشم تو چشم هم وسط آلاچیق تاب میخوردیم. گفتم : (( میخوای بزنی؟ باشه. بیا بزن. من هنوز جون می دم واسه کتک خوردن. عین کیسه بوکس. فقط سرمو می آرم پایین که پای چشمم کبود نشه. آخه به دوستام کلی پز دادم که میخوام برم پیش بابام. گفتم تولدمه و باهم قراره بریم بگردیم. فقط یادت باشه این آخرین باریه که میزنی. دیگه زیبا بی زیبا</a:t>
            </a:r>
            <a:r>
              <a:rPr lang="fa-IR" sz="2800" dirty="0" smtClean="0">
                <a:latin typeface="Arabic Typesetting" panose="03020402040406030203" pitchFamily="66" charset="-78"/>
                <a:cs typeface="Arabic Typesetting" panose="03020402040406030203" pitchFamily="66" charset="-78"/>
              </a:rPr>
              <a:t>.))</a:t>
            </a:r>
            <a:br>
              <a:rPr lang="fa-IR" sz="2800" dirty="0" smtClean="0">
                <a:latin typeface="Arabic Typesetting" panose="03020402040406030203" pitchFamily="66" charset="-78"/>
                <a:cs typeface="Arabic Typesetting" panose="03020402040406030203" pitchFamily="66" charset="-78"/>
              </a:rPr>
            </a:br>
            <a:r>
              <a:rPr lang="fa-IR" sz="2800" dirty="0" smtClean="0">
                <a:latin typeface="Arabic Typesetting" panose="03020402040406030203" pitchFamily="66" charset="-78"/>
                <a:cs typeface="Arabic Typesetting" panose="03020402040406030203" pitchFamily="66" charset="-78"/>
              </a:rPr>
              <a:t> </a:t>
            </a:r>
            <a:r>
              <a:rPr lang="fa-IR" sz="2800" dirty="0">
                <a:latin typeface="Arabic Typesetting" panose="03020402040406030203" pitchFamily="66" charset="-78"/>
                <a:cs typeface="Arabic Typesetting" panose="03020402040406030203" pitchFamily="66" charset="-78"/>
              </a:rPr>
              <a:t>( حسن زاده ، 1397 :134)</a:t>
            </a:r>
            <a:br>
              <a:rPr lang="fa-IR" sz="2800" dirty="0">
                <a:latin typeface="Arabic Typesetting" panose="03020402040406030203" pitchFamily="66" charset="-78"/>
                <a:cs typeface="Arabic Typesetting" panose="03020402040406030203" pitchFamily="66" charset="-78"/>
              </a:rPr>
            </a:br>
            <a:r>
              <a:rPr lang="fa-IR" sz="2800" dirty="0">
                <a:latin typeface="Arabic Typesetting" panose="03020402040406030203" pitchFamily="66" charset="-78"/>
                <a:cs typeface="Arabic Typesetting" panose="03020402040406030203" pitchFamily="66" charset="-78"/>
              </a:rPr>
              <a:t/>
            </a:r>
            <a:br>
              <a:rPr lang="fa-IR" sz="2800" dirty="0">
                <a:latin typeface="Arabic Typesetting" panose="03020402040406030203" pitchFamily="66" charset="-78"/>
                <a:cs typeface="Arabic Typesetting" panose="03020402040406030203" pitchFamily="66" charset="-78"/>
              </a:rPr>
            </a:br>
            <a:r>
              <a:rPr lang="fa-IR" sz="2800" dirty="0">
                <a:latin typeface="Arabic Typesetting" panose="03020402040406030203" pitchFamily="66" charset="-78"/>
                <a:cs typeface="Arabic Typesetting" panose="03020402040406030203" pitchFamily="66" charset="-78"/>
              </a:rPr>
              <a:t>پدر زیبا فکر می کرد که زیبا به او دروغ می گوید پس دوباره کنترل اعصابش را از دست داده بود </a:t>
            </a:r>
            <a:r>
              <a:rPr lang="fa-IR" sz="2800" dirty="0" smtClean="0">
                <a:latin typeface="Arabic Typesetting" panose="03020402040406030203" pitchFamily="66" charset="-78"/>
                <a:cs typeface="Arabic Typesetting" panose="03020402040406030203" pitchFamily="66" charset="-78"/>
              </a:rPr>
              <a:t>ورفتار خشونت آمیز از او سر زد .</a:t>
            </a:r>
            <a:r>
              <a:rPr lang="fa-IR" sz="2800" dirty="0">
                <a:latin typeface="Arabic Typesetting" panose="03020402040406030203" pitchFamily="66" charset="-78"/>
                <a:cs typeface="Arabic Typesetting" panose="03020402040406030203" pitchFamily="66" charset="-78"/>
              </a:rPr>
              <a:t/>
            </a:r>
            <a:br>
              <a:rPr lang="fa-IR" sz="2800" dirty="0">
                <a:latin typeface="Arabic Typesetting" panose="03020402040406030203" pitchFamily="66" charset="-78"/>
                <a:cs typeface="Arabic Typesetting" panose="03020402040406030203" pitchFamily="66" charset="-78"/>
              </a:rPr>
            </a:br>
            <a:r>
              <a:rPr lang="fa-IR" sz="2400" dirty="0"/>
              <a:t/>
            </a:r>
            <a:br>
              <a:rPr lang="fa-IR" sz="2400" dirty="0"/>
            </a:br>
            <a:r>
              <a:rPr lang="fa-IR" sz="2400" dirty="0"/>
              <a:t/>
            </a:r>
            <a:br>
              <a:rPr lang="fa-IR" sz="2400" dirty="0"/>
            </a:br>
            <a:endParaRPr lang="en-US" sz="2400" dirty="0"/>
          </a:p>
        </p:txBody>
      </p:sp>
    </p:spTree>
    <p:extLst>
      <p:ext uri="{BB962C8B-B14F-4D97-AF65-F5344CB8AC3E}">
        <p14:creationId xmlns:p14="http://schemas.microsoft.com/office/powerpoint/2010/main" val="96670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2873" y="1077533"/>
            <a:ext cx="9636590" cy="3777622"/>
          </a:xfrm>
        </p:spPr>
        <p:txBody>
          <a:bodyPr/>
          <a:lstStyle/>
          <a:p>
            <a:pPr algn="just" rtl="1">
              <a:buFont typeface="Wingdings" panose="05000000000000000000" pitchFamily="2" charset="2"/>
              <a:buChar char="v"/>
            </a:pPr>
            <a:r>
              <a:rPr lang="fa-IR" dirty="0">
                <a:latin typeface="Arial" panose="020B0604020202020204" pitchFamily="34" charset="0"/>
                <a:cs typeface="Arial" panose="020B0604020202020204" pitchFamily="34" charset="0"/>
              </a:rPr>
              <a:t>داشتم فکر می کردم اگر خودمان نرویم پایین ، شاید با هلی کوپتری بیایند دنبالمان . ضربه ی باران به شیشه ها تند شده بود . اتاقک برف پاکن هم داشت ، ولی برقش قطع از پایین قطع بود . بابا دریچه را کمی باز کردید و دستش چپش را بیرون آورد . دست راستش را گرفتم . محکم گرفتم و او آن یکی دستش را بیش تر بیرون برد . به نفس نفس افتادم . گفتم :نه نباید خودتو نباید خودتونو بندازین پایین .</a:t>
            </a:r>
            <a:r>
              <a:rPr lang="fa-IR" dirty="0"/>
              <a:t> </a:t>
            </a:r>
            <a:r>
              <a:rPr lang="fa-IR" sz="2000" dirty="0">
                <a:cs typeface="B Compset" panose="00000400000000000000" pitchFamily="2" charset="-78"/>
              </a:rPr>
              <a:t>( حسن زاده ، 1397 :156 </a:t>
            </a:r>
            <a:r>
              <a:rPr lang="fa-IR" dirty="0"/>
              <a:t>)</a:t>
            </a:r>
            <a:endParaRPr lang="en-US" dirty="0">
              <a:solidFill>
                <a:schemeClr val="accent3">
                  <a:lumMod val="75000"/>
                </a:schemeClr>
              </a:solidFill>
            </a:endParaRPr>
          </a:p>
          <a:p>
            <a:pPr marL="0" indent="0" algn="just" rtl="1">
              <a:buNone/>
            </a:pPr>
            <a:r>
              <a:rPr lang="fa-IR" sz="2000" dirty="0">
                <a:solidFill>
                  <a:schemeClr val="accent3">
                    <a:lumMod val="75000"/>
                  </a:schemeClr>
                </a:solidFill>
                <a:cs typeface="B Nazanin" panose="00000400000000000000" pitchFamily="2" charset="-78"/>
              </a:rPr>
              <a:t>این بخش  لحظات پایانی باهم بودن زیبا و پدرش است . زیرا خانم آژیر از تیمارستان دنبال پدر زیبا آمده بود تا به خاطر اوضاع روانی . نا به سامان اش اورا برگرداند</a:t>
            </a:r>
            <a:endParaRPr lang="en-US" sz="2000" dirty="0">
              <a:solidFill>
                <a:schemeClr val="accent3">
                  <a:lumMod val="75000"/>
                </a:schemeClr>
              </a:solidFill>
              <a:cs typeface="B Nazanin" panose="00000400000000000000" pitchFamily="2" charset="-78"/>
            </a:endParaRPr>
          </a:p>
          <a:p>
            <a:endParaRPr lang="en-US" dirty="0"/>
          </a:p>
        </p:txBody>
      </p:sp>
      <p:pic>
        <p:nvPicPr>
          <p:cNvPr id="4" name="Picture 3"/>
          <p:cNvPicPr>
            <a:picLocks noChangeAspect="1"/>
          </p:cNvPicPr>
          <p:nvPr/>
        </p:nvPicPr>
        <p:blipFill>
          <a:blip r:embed="rId2"/>
          <a:stretch>
            <a:fillRect/>
          </a:stretch>
        </p:blipFill>
        <p:spPr>
          <a:xfrm>
            <a:off x="292323" y="3341716"/>
            <a:ext cx="2385934" cy="31761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8114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4292" y="764373"/>
            <a:ext cx="3881907" cy="832607"/>
          </a:xfrm>
        </p:spPr>
        <p:txBody>
          <a:bodyPr>
            <a:normAutofit fontScale="90000"/>
          </a:bodyPr>
          <a:lstStyle/>
          <a:p>
            <a:r>
              <a:rPr lang="fa-IR" b="1" dirty="0" smtClean="0">
                <a:latin typeface="Arabic Typesetting" panose="03020402040406030203" pitchFamily="66" charset="-78"/>
                <a:cs typeface="Arabic Typesetting" panose="03020402040406030203" pitchFamily="66" charset="-78"/>
              </a:rPr>
              <a:t>بررسی </a:t>
            </a:r>
            <a:r>
              <a:rPr lang="fa-IR" b="1" dirty="0">
                <a:latin typeface="Arabic Typesetting" panose="03020402040406030203" pitchFamily="66" charset="-78"/>
                <a:cs typeface="Arabic Typesetting" panose="03020402040406030203" pitchFamily="66" charset="-78"/>
              </a:rPr>
              <a:t>شخصیت ها</a:t>
            </a:r>
            <a:r>
              <a:rPr lang="en-US" dirty="0"/>
              <a:t/>
            </a:r>
            <a:br>
              <a:rPr lang="en-US" dirty="0"/>
            </a:br>
            <a:endParaRPr lang="en-US" dirty="0"/>
          </a:p>
        </p:txBody>
      </p:sp>
      <p:sp>
        <p:nvSpPr>
          <p:cNvPr id="3" name="Content Placeholder 2"/>
          <p:cNvSpPr>
            <a:spLocks noGrp="1"/>
          </p:cNvSpPr>
          <p:nvPr>
            <p:ph idx="1"/>
          </p:nvPr>
        </p:nvSpPr>
        <p:spPr>
          <a:xfrm>
            <a:off x="788831" y="1287887"/>
            <a:ext cx="10717368" cy="4552159"/>
          </a:xfrm>
        </p:spPr>
        <p:txBody>
          <a:bodyPr>
            <a:normAutofit/>
          </a:bodyPr>
          <a:lstStyle/>
          <a:p>
            <a:pPr algn="just" rtl="1"/>
            <a:r>
              <a:rPr lang="fa-IR" sz="3600" b="1" dirty="0">
                <a:latin typeface="Arabic Typesetting" panose="03020402040406030203" pitchFamily="66" charset="-78"/>
                <a:cs typeface="B Nazanin" panose="00000400000000000000" pitchFamily="2" charset="-78"/>
              </a:rPr>
              <a:t>شخصیت ایستا </a:t>
            </a:r>
            <a:endParaRPr lang="en-US" sz="3600" b="1" dirty="0">
              <a:latin typeface="Arabic Typesetting" panose="03020402040406030203" pitchFamily="66" charset="-78"/>
              <a:cs typeface="B Nazanin" panose="00000400000000000000" pitchFamily="2" charset="-78"/>
            </a:endParaRPr>
          </a:p>
          <a:p>
            <a:pPr algn="just" rtl="1"/>
            <a:r>
              <a:rPr lang="fa-IR" sz="2400" b="1" dirty="0">
                <a:latin typeface="Arial Black" panose="020B0A04020102020204" pitchFamily="34" charset="0"/>
                <a:cs typeface="B Nazanin" panose="00000400000000000000" pitchFamily="2" charset="-78"/>
              </a:rPr>
              <a:t>کمربندش را توی هوا جوری چرخواند که فووووووشششششش صدا داد و دلم لرزید . ( حسن زاده ، 1397 :134)</a:t>
            </a:r>
            <a:endParaRPr lang="en-US" sz="2400" b="1" dirty="0">
              <a:latin typeface="Arial Black" panose="020B0A04020102020204" pitchFamily="34" charset="0"/>
              <a:cs typeface="B Nazanin" panose="00000400000000000000" pitchFamily="2" charset="-78"/>
            </a:endParaRPr>
          </a:p>
          <a:p>
            <a:pPr algn="just" rtl="1"/>
            <a:r>
              <a:rPr lang="fa-IR" sz="2400" b="1" dirty="0">
                <a:latin typeface="Arial Black" panose="020B0A04020102020204" pitchFamily="34" charset="0"/>
                <a:cs typeface="B Nazanin" panose="00000400000000000000" pitchFamily="2" charset="-78"/>
              </a:rPr>
              <a:t>پدر زیبا به خاطر مشکل روانی که داشت نمی توانست هنگام عصبانیت خودش را کنترل کند.</a:t>
            </a:r>
            <a:endParaRPr lang="en-US" sz="2400" b="1" dirty="0">
              <a:latin typeface="Arial Black" panose="020B0A04020102020204" pitchFamily="34" charset="0"/>
              <a:cs typeface="B Nazanin" panose="00000400000000000000" pitchFamily="2" charset="-78"/>
            </a:endParaRPr>
          </a:p>
          <a:p>
            <a:pPr algn="just" rtl="1"/>
            <a:r>
              <a:rPr lang="fa-IR" sz="2400" b="1" dirty="0">
                <a:latin typeface="Arial Black" panose="020B0A04020102020204" pitchFamily="34" charset="0"/>
                <a:cs typeface="B Nazanin" panose="00000400000000000000" pitchFamily="2" charset="-78"/>
              </a:rPr>
              <a:t>به نفس نفس افتادم. گفتم :" نه ، نباید خودتونو بندازین پایین ." برگشت نگاهم کرد :" کی می خواد خودشو بندازه پایین ؟ می خوام دونه های بارون رو از آلودگی نجات بدم . هوا آلودس و این بیچاره ها خبر ندارن هوا آلودس . با مخ سقوط می کنن رو ماشینای کثیف و کف آسفالتای روغنی ولو می شن</a:t>
            </a:r>
            <a:r>
              <a:rPr lang="fa-IR" sz="2400" b="1" dirty="0" smtClean="0">
                <a:latin typeface="Arial Black" panose="020B0A04020102020204" pitchFamily="34" charset="0"/>
                <a:cs typeface="B Nazanin" panose="00000400000000000000" pitchFamily="2" charset="-78"/>
              </a:rPr>
              <a:t>..." ( </a:t>
            </a:r>
            <a:r>
              <a:rPr lang="fa-IR" sz="2400" b="1" dirty="0">
                <a:latin typeface="Arial Black" panose="020B0A04020102020204" pitchFamily="34" charset="0"/>
                <a:cs typeface="B Nazanin" panose="00000400000000000000" pitchFamily="2" charset="-78"/>
              </a:rPr>
              <a:t>حسن زاده ، 1397 :</a:t>
            </a:r>
            <a:r>
              <a:rPr lang="fa-IR" sz="2400" b="1" dirty="0" smtClean="0">
                <a:latin typeface="Arial Black" panose="020B0A04020102020204" pitchFamily="34" charset="0"/>
                <a:cs typeface="B Nazanin" panose="00000400000000000000" pitchFamily="2" charset="-78"/>
              </a:rPr>
              <a:t>154و155</a:t>
            </a:r>
            <a:r>
              <a:rPr lang="en-US" b="1" dirty="0" smtClean="0">
                <a:latin typeface="Arial Black" panose="020B0A04020102020204" pitchFamily="34" charset="0"/>
                <a:cs typeface="B Nazanin" panose="00000400000000000000" pitchFamily="2" charset="-78"/>
              </a:rPr>
              <a:t>(</a:t>
            </a:r>
            <a:endParaRPr lang="en-US" b="1" dirty="0">
              <a:latin typeface="Arial Black" panose="020B0A04020102020204" pitchFamily="34" charset="0"/>
              <a:cs typeface="B Nazanin" panose="00000400000000000000" pitchFamily="2" charset="-78"/>
            </a:endParaRPr>
          </a:p>
        </p:txBody>
      </p:sp>
    </p:spTree>
    <p:extLst>
      <p:ext uri="{BB962C8B-B14F-4D97-AF65-F5344CB8AC3E}">
        <p14:creationId xmlns:p14="http://schemas.microsoft.com/office/powerpoint/2010/main" val="693667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39404"/>
            <a:ext cx="10820400" cy="4879282"/>
          </a:xfrm>
        </p:spPr>
        <p:txBody>
          <a:bodyPr>
            <a:normAutofit fontScale="92500" lnSpcReduction="10000"/>
          </a:bodyPr>
          <a:lstStyle/>
          <a:p>
            <a:pPr algn="just" rtl="1"/>
            <a:r>
              <a:rPr lang="fa-IR" sz="2800" b="1" dirty="0">
                <a:cs typeface="B Nazanin" panose="00000400000000000000" pitchFamily="2" charset="-78"/>
              </a:rPr>
              <a:t>شخصیت پویا </a:t>
            </a:r>
            <a:endParaRPr lang="en-US" sz="2800" b="1" dirty="0" smtClean="0">
              <a:cs typeface="B Nazanin" panose="00000400000000000000" pitchFamily="2" charset="-78"/>
            </a:endParaRPr>
          </a:p>
          <a:p>
            <a:pPr algn="just" rtl="1"/>
            <a:r>
              <a:rPr lang="fa-IR" sz="2800" b="1" dirty="0">
                <a:latin typeface="Arial Black" panose="020B0A04020102020204" pitchFamily="34" charset="0"/>
                <a:cs typeface="B Nazanin" panose="00000400000000000000" pitchFamily="2" charset="-78"/>
              </a:rPr>
              <a:t>اگرچه زیبا در ابتدای داستان فکر می کرد که پدرش سلامت روانی خود را بدست آورده است اما در اواسط داستان او متوجه می شود دیگران درست می گفتند که پدرش وضع روانی خوبی ندارد </a:t>
            </a:r>
            <a:r>
              <a:rPr lang="fa-IR" sz="2800" dirty="0">
                <a:cs typeface="B Nazanin" panose="00000400000000000000" pitchFamily="2" charset="-78"/>
              </a:rPr>
              <a:t>و در نهایت هم شخصیت پدرش دگرگون نمی شود و همانطور که در این متن آورده شده است او در توهماتش زندگی می کرد</a:t>
            </a:r>
            <a:endParaRPr lang="fa-IR" sz="2800" b="1" dirty="0" smtClean="0">
              <a:cs typeface="B Nazanin" panose="00000400000000000000" pitchFamily="2" charset="-78"/>
            </a:endParaRPr>
          </a:p>
          <a:p>
            <a:pPr algn="just" rtl="1"/>
            <a:endParaRPr lang="en-US" sz="2400" b="1" dirty="0">
              <a:cs typeface="B Nazanin" panose="00000400000000000000" pitchFamily="2" charset="-78"/>
            </a:endParaRPr>
          </a:p>
          <a:p>
            <a:pPr algn="just" rtl="1"/>
            <a:r>
              <a:rPr lang="fa-IR" sz="2400" dirty="0">
                <a:cs typeface="B Nazanin" panose="00000400000000000000" pitchFamily="2" charset="-78"/>
              </a:rPr>
              <a:t>برعکس بچه های خوابگاه که از باباهایشان متنفر بودند ، منکنار بابا بودن را دوست داشتم . خودش هم این را می دانست . بابای من یک چیز دیگر بود . قهرمان و ستاره زندگی . . ( حسن زاده ، 1397 :31)</a:t>
            </a:r>
            <a:endParaRPr lang="en-US" sz="2400" dirty="0">
              <a:cs typeface="B Nazanin" panose="00000400000000000000" pitchFamily="2" charset="-78"/>
            </a:endParaRPr>
          </a:p>
          <a:p>
            <a:pPr algn="just" rtl="1"/>
            <a:r>
              <a:rPr lang="fa-IR" sz="2400" dirty="0">
                <a:cs typeface="B Nazanin" panose="00000400000000000000" pitchFamily="2" charset="-78"/>
              </a:rPr>
              <a:t>باد ورق های روزنامه را از زمین بلند می کرد و می چرخاند و می فرستاد هوا. سردم شد و حس عجیبی آمد سراغم . ترس و تنهایی و شب و باران.گوشی را درآوردم ،زنگ زدم به شما تا بیایید دنبالم . دلم خانه می خواست و چراغ و کرمای بخاری. دلم شما را می خواست. ( حسن زاده ، 1397 :164)</a:t>
            </a:r>
            <a:endParaRPr lang="en-US" sz="2400" dirty="0">
              <a:cs typeface="B Nazanin" panose="00000400000000000000" pitchFamily="2" charset="-78"/>
            </a:endParaRPr>
          </a:p>
          <a:p>
            <a:pPr algn="just" rtl="1"/>
            <a:r>
              <a:rPr lang="fa-IR" sz="2400" dirty="0">
                <a:cs typeface="B Nazanin" panose="00000400000000000000" pitchFamily="2" charset="-78"/>
              </a:rPr>
              <a:t>زیبا در ابتدا دوست داشت </a:t>
            </a:r>
            <a:r>
              <a:rPr lang="fa-IR" sz="2400" dirty="0" smtClean="0">
                <a:cs typeface="B Nazanin" panose="00000400000000000000" pitchFamily="2" charset="-78"/>
              </a:rPr>
              <a:t>دوباره </a:t>
            </a:r>
            <a:r>
              <a:rPr lang="fa-IR" sz="2400" dirty="0">
                <a:cs typeface="B Nazanin" panose="00000400000000000000" pitchFamily="2" charset="-78"/>
              </a:rPr>
              <a:t>در کنار پدرش زندگی کند او برخلاف  دوستانش هنوز پدرش را دوست داشت . اما وقتی می بند که او درباره پدرش اشتباه قضاوت کرده است . می خواهد که با سرپرستش زندگی کند . او یک زندگی </a:t>
            </a:r>
            <a:r>
              <a:rPr lang="fa-IR" sz="2400" dirty="0" smtClean="0">
                <a:cs typeface="B Nazanin" panose="00000400000000000000" pitchFamily="2" charset="-78"/>
              </a:rPr>
              <a:t>خوب  </a:t>
            </a:r>
            <a:r>
              <a:rPr lang="fa-IR" sz="2400" dirty="0">
                <a:cs typeface="B Nazanin" panose="00000400000000000000" pitchFamily="2" charset="-78"/>
              </a:rPr>
              <a:t>می خواست . </a:t>
            </a:r>
            <a:endParaRPr lang="en-US" sz="2400" dirty="0">
              <a:cs typeface="B Nazanin" panose="00000400000000000000" pitchFamily="2" charset="-78"/>
            </a:endParaRPr>
          </a:p>
          <a:p>
            <a:endParaRPr lang="en-US" dirty="0"/>
          </a:p>
        </p:txBody>
      </p:sp>
    </p:spTree>
    <p:extLst>
      <p:ext uri="{BB962C8B-B14F-4D97-AF65-F5344CB8AC3E}">
        <p14:creationId xmlns:p14="http://schemas.microsoft.com/office/powerpoint/2010/main" val="2919663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974" y="1330692"/>
            <a:ext cx="4812867" cy="684185"/>
          </a:xfrm>
        </p:spPr>
        <p:txBody>
          <a:bodyPr>
            <a:normAutofit fontScale="90000"/>
          </a:bodyPr>
          <a:lstStyle/>
          <a:p>
            <a:pPr algn="r"/>
            <a:r>
              <a:rPr lang="fa-IR" sz="3600" b="1" dirty="0">
                <a:cs typeface="B Nazanin" panose="00000400000000000000" pitchFamily="2" charset="-78"/>
              </a:rPr>
              <a:t>نتیجه گیری:</a:t>
            </a:r>
            <a:r>
              <a:rPr lang="en-US" dirty="0"/>
              <a:t/>
            </a:r>
            <a:br>
              <a:rPr lang="en-US" dirty="0"/>
            </a:br>
            <a:endParaRPr lang="en-US" dirty="0"/>
          </a:p>
        </p:txBody>
      </p:sp>
      <p:sp>
        <p:nvSpPr>
          <p:cNvPr id="3" name="Content Placeholder 2"/>
          <p:cNvSpPr>
            <a:spLocks noGrp="1"/>
          </p:cNvSpPr>
          <p:nvPr>
            <p:ph idx="1"/>
          </p:nvPr>
        </p:nvSpPr>
        <p:spPr>
          <a:xfrm>
            <a:off x="1175657" y="2231434"/>
            <a:ext cx="10411191" cy="3777622"/>
          </a:xfrm>
        </p:spPr>
        <p:txBody>
          <a:bodyPr>
            <a:normAutofit/>
          </a:bodyPr>
          <a:lstStyle/>
          <a:p>
            <a:pPr algn="just" rtl="1"/>
            <a:r>
              <a:rPr lang="fa-IR" sz="2800" b="1" dirty="0">
                <a:cs typeface="B Nazanin" panose="00000400000000000000" pitchFamily="2" charset="-78"/>
              </a:rPr>
              <a:t>پژوهشگران در بررسی زمان روایت در این رمان به این نتیجه رسیدند که بخش اعظم این رمان در زمان حال روایت شده و در موارد اندکی  به بیان رویداد های گذشته پرداخته شده است . </a:t>
            </a:r>
            <a:endParaRPr lang="fa-IR" sz="2800" b="1" dirty="0" smtClean="0">
              <a:cs typeface="B Nazanin" panose="00000400000000000000" pitchFamily="2" charset="-78"/>
            </a:endParaRPr>
          </a:p>
          <a:p>
            <a:pPr algn="just" rtl="1"/>
            <a:r>
              <a:rPr lang="fa-IR" sz="2800" b="1" dirty="0" smtClean="0">
                <a:cs typeface="B Nazanin" panose="00000400000000000000" pitchFamily="2" charset="-78"/>
              </a:rPr>
              <a:t>راوی </a:t>
            </a:r>
            <a:r>
              <a:rPr lang="fa-IR" sz="2800" b="1" dirty="0">
                <a:cs typeface="B Nazanin" panose="00000400000000000000" pitchFamily="2" charset="-78"/>
              </a:rPr>
              <a:t>اکثر بخش های این کتاب زیبا است و بیشتر از زاویه دید اول شخص استفاده کرده است البته در بخش هایی از زاویه سوم شخص استفاده شده است </a:t>
            </a:r>
            <a:r>
              <a:rPr lang="fa-IR" sz="2800" b="1" dirty="0" smtClean="0">
                <a:cs typeface="B Nazanin" panose="00000400000000000000" pitchFamily="2" charset="-78"/>
              </a:rPr>
              <a:t>.</a:t>
            </a:r>
          </a:p>
          <a:p>
            <a:pPr algn="r" rtl="1"/>
            <a:r>
              <a:rPr lang="fa-IR" sz="2800" b="1" dirty="0">
                <a:cs typeface="B Nazanin" panose="00000400000000000000" pitchFamily="2" charset="-78"/>
              </a:rPr>
              <a:t>چون  کتاب زیبا صدایم کن به بیان یک روز از زندگی روزمره زیبا و پدرش پرداخته است ، سرشار از اتفاقات و رویداد های کوچک و روزمره است . </a:t>
            </a:r>
            <a:endParaRPr lang="en-US" sz="2800" dirty="0">
              <a:cs typeface="B Nazanin" panose="00000400000000000000" pitchFamily="2" charset="-78"/>
            </a:endParaRPr>
          </a:p>
          <a:p>
            <a:pPr algn="r" rtl="1"/>
            <a:r>
              <a:rPr lang="fa-IR" sz="2800" b="1" dirty="0">
                <a:cs typeface="B Nazanin" panose="00000400000000000000" pitchFamily="2" charset="-78"/>
              </a:rPr>
              <a:t>در این داستان هم شخصیت پویا و هم شخصیت ایستا  مشاهده می شود .</a:t>
            </a:r>
            <a:endParaRPr lang="en-US" sz="2800" dirty="0">
              <a:cs typeface="B Nazanin" panose="00000400000000000000" pitchFamily="2" charset="-78"/>
            </a:endParaRPr>
          </a:p>
          <a:p>
            <a:pPr algn="just" rtl="1"/>
            <a:endParaRPr lang="fa-IR" sz="2000" b="1" dirty="0" smtClean="0">
              <a:cs typeface="B Nazanin" panose="00000400000000000000" pitchFamily="2" charset="-78"/>
            </a:endParaRPr>
          </a:p>
        </p:txBody>
      </p:sp>
    </p:spTree>
    <p:extLst>
      <p:ext uri="{BB962C8B-B14F-4D97-AF65-F5344CB8AC3E}">
        <p14:creationId xmlns:p14="http://schemas.microsoft.com/office/powerpoint/2010/main" val="2432349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016" y="765776"/>
            <a:ext cx="9547022" cy="5153235"/>
          </a:xfrm>
        </p:spPr>
        <p:txBody>
          <a:bodyPr>
            <a:noAutofit/>
          </a:bodyPr>
          <a:lstStyle/>
          <a:p>
            <a:pPr marL="342900" indent="-342900" rtl="1">
              <a:buFont typeface="Wingdings" panose="05000000000000000000" pitchFamily="2" charset="2"/>
              <a:buChar char="v"/>
            </a:pPr>
            <a:r>
              <a:rPr lang="fa-IR" sz="2400" dirty="0" smtClean="0">
                <a:solidFill>
                  <a:schemeClr val="tx1"/>
                </a:solidFill>
                <a:cs typeface="B Baran" panose="00000400000000000000" pitchFamily="2" charset="-78"/>
              </a:rPr>
              <a:t>منابع</a:t>
            </a:r>
            <a:r>
              <a:rPr lang="fa-IR" sz="1800" dirty="0" smtClean="0">
                <a:solidFill>
                  <a:schemeClr val="tx1"/>
                </a:solidFill>
              </a:rPr>
              <a:t>:</a:t>
            </a:r>
            <a:br>
              <a:rPr lang="fa-IR" sz="1800" dirty="0" smtClean="0">
                <a:solidFill>
                  <a:schemeClr val="tx1"/>
                </a:solidFill>
              </a:rPr>
            </a:br>
            <a:r>
              <a:rPr lang="fa-IR" sz="2400" dirty="0" smtClean="0">
                <a:solidFill>
                  <a:schemeClr val="tx1"/>
                </a:solidFill>
                <a:latin typeface="Arabic Typesetting" panose="03020402040406030203" pitchFamily="66" charset="-78"/>
                <a:cs typeface="Arabic Typesetting" panose="03020402040406030203" pitchFamily="66" charset="-78"/>
              </a:rPr>
              <a:t/>
            </a:r>
            <a:br>
              <a:rPr lang="fa-IR" sz="2400" dirty="0" smtClean="0">
                <a:solidFill>
                  <a:schemeClr val="tx1"/>
                </a:solidFill>
                <a:latin typeface="Arabic Typesetting" panose="03020402040406030203" pitchFamily="66" charset="-78"/>
                <a:cs typeface="Arabic Typesetting" panose="03020402040406030203" pitchFamily="66" charset="-78"/>
              </a:rPr>
            </a:br>
            <a:r>
              <a:rPr lang="fa-IR" sz="2800" dirty="0" smtClean="0">
                <a:solidFill>
                  <a:schemeClr val="tx1"/>
                </a:solidFill>
                <a:latin typeface="Arabic Typesetting" panose="03020402040406030203" pitchFamily="66" charset="-78"/>
                <a:cs typeface="Arabic Typesetting" panose="03020402040406030203" pitchFamily="66" charset="-78"/>
              </a:rPr>
              <a:t>حسن زاده ، فرهاد ، زیبا صدایم کن ، تهران ، کانون پرورش فکری کودکان و نوجوانان ، چاپ هفتم ، 1397</a:t>
            </a:r>
            <a:br>
              <a:rPr lang="fa-IR" sz="2800" dirty="0" smtClean="0">
                <a:solidFill>
                  <a:schemeClr val="tx1"/>
                </a:solidFill>
                <a:latin typeface="Arabic Typesetting" panose="03020402040406030203" pitchFamily="66" charset="-78"/>
                <a:cs typeface="Arabic Typesetting" panose="03020402040406030203" pitchFamily="66" charset="-78"/>
              </a:rPr>
            </a:br>
            <a:r>
              <a:rPr lang="fa-IR" sz="2800" dirty="0" smtClean="0">
                <a:latin typeface="Arabic Typesetting" panose="03020402040406030203" pitchFamily="66" charset="-78"/>
                <a:cs typeface="Arabic Typesetting" panose="03020402040406030203" pitchFamily="66" charset="-78"/>
              </a:rPr>
              <a:t>فرهنگ اصطلاحات ادبی، سیما داد، انتشارات مروارید، چاپ پنجم، تهران ۱۳۹۰</a:t>
            </a:r>
            <a:br>
              <a:rPr lang="fa-IR" sz="2800" dirty="0" smtClean="0">
                <a:latin typeface="Arabic Typesetting" panose="03020402040406030203" pitchFamily="66" charset="-78"/>
                <a:cs typeface="Arabic Typesetting" panose="03020402040406030203" pitchFamily="66" charset="-78"/>
              </a:rPr>
            </a:br>
            <a:r>
              <a:rPr lang="fa-IR" sz="2800" dirty="0" smtClean="0">
                <a:latin typeface="Arabic Typesetting" panose="03020402040406030203" pitchFamily="66" charset="-78"/>
                <a:cs typeface="Arabic Typesetting" panose="03020402040406030203" pitchFamily="66" charset="-78"/>
              </a:rPr>
              <a:t>عناصر داستان، جمال میرصادقی، انتشارات سخن، چاپ هشتم، تهران ۱۳۹۲</a:t>
            </a:r>
            <a:br>
              <a:rPr lang="fa-IR" sz="2800" dirty="0" smtClean="0">
                <a:latin typeface="Arabic Typesetting" panose="03020402040406030203" pitchFamily="66" charset="-78"/>
                <a:cs typeface="Arabic Typesetting" panose="03020402040406030203" pitchFamily="66" charset="-78"/>
              </a:rPr>
            </a:br>
            <a:r>
              <a:rPr lang="fa-IR" sz="2800" dirty="0" smtClean="0">
                <a:latin typeface="Arabic Typesetting" panose="03020402040406030203" pitchFamily="66" charset="-78"/>
                <a:cs typeface="Arabic Typesetting" panose="03020402040406030203" pitchFamily="66" charset="-78"/>
              </a:rPr>
              <a:t>ماهنامه ادبیات داستانی؛ رمان و خواننده؛ لور، کاترین؛ قلیچ‌خانی، محمدرضا؛ شماره ۵۶، شهریور و مهر ۱۳۸۰</a:t>
            </a:r>
            <a:br>
              <a:rPr lang="fa-IR" sz="2800" dirty="0" smtClean="0">
                <a:latin typeface="Arabic Typesetting" panose="03020402040406030203" pitchFamily="66" charset="-78"/>
                <a:cs typeface="Arabic Typesetting" panose="03020402040406030203" pitchFamily="66" charset="-78"/>
              </a:rPr>
            </a:br>
            <a:r>
              <a:rPr lang="fa-IR" sz="2800" dirty="0" smtClean="0">
                <a:latin typeface="Arabic Typesetting" panose="03020402040406030203" pitchFamily="66" charset="-78"/>
                <a:cs typeface="Arabic Typesetting" panose="03020402040406030203" pitchFamily="66" charset="-78"/>
              </a:rPr>
              <a:t>عسگری، عسگر؛ نقد اجتماعی رمان معاصر فارسی، نشر و پژوهش فرزان، ۱۳۸۷</a:t>
            </a:r>
            <a:endParaRPr lang="en-US" sz="2800" dirty="0">
              <a:solidFill>
                <a:schemeClr val="tx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68826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867" y="781318"/>
            <a:ext cx="8915400" cy="3777622"/>
          </a:xfrm>
        </p:spPr>
        <p:txBody>
          <a:bodyPr>
            <a:noAutofit/>
          </a:bodyPr>
          <a:lstStyle/>
          <a:p>
            <a:pPr marL="0" indent="0" algn="ctr" rtl="1">
              <a:buNone/>
            </a:pPr>
            <a:r>
              <a:rPr lang="fa-IR" sz="2800" b="1" dirty="0" smtClean="0">
                <a:latin typeface="Arabic Typesetting" panose="03020402040406030203" pitchFamily="66" charset="-78"/>
                <a:cs typeface="Arabic Typesetting" panose="03020402040406030203" pitchFamily="66" charset="-78"/>
              </a:rPr>
              <a:t>اداره اموزش و پرورش منطقه 3 شهر تهران </a:t>
            </a:r>
          </a:p>
          <a:p>
            <a:pPr marL="0" indent="0" algn="ctr" rtl="1">
              <a:buNone/>
            </a:pPr>
            <a:r>
              <a:rPr lang="fa-IR" sz="2800" b="1" dirty="0" smtClean="0">
                <a:latin typeface="Arabic Typesetting" panose="03020402040406030203" pitchFamily="66" charset="-78"/>
                <a:cs typeface="Arabic Typesetting" panose="03020402040406030203" pitchFamily="66" charset="-78"/>
              </a:rPr>
              <a:t>موضوع : بررسی عناصر داستان نویسی در رمان زیبا صدایم کن </a:t>
            </a:r>
          </a:p>
          <a:p>
            <a:pPr marL="0" indent="0" algn="ctr" rtl="1">
              <a:buNone/>
            </a:pPr>
            <a:r>
              <a:rPr lang="fa-IR" sz="2800" b="1" dirty="0" smtClean="0">
                <a:latin typeface="Arabic Typesetting" panose="03020402040406030203" pitchFamily="66" charset="-78"/>
                <a:cs typeface="Arabic Typesetting" panose="03020402040406030203" pitchFamily="66" charset="-78"/>
              </a:rPr>
              <a:t>پژوهش گران پایه دهم :</a:t>
            </a:r>
          </a:p>
          <a:p>
            <a:pPr marL="0" indent="0" algn="ctr" rtl="1">
              <a:buNone/>
            </a:pPr>
            <a:r>
              <a:rPr lang="fa-IR" sz="2800" b="1" dirty="0" smtClean="0">
                <a:latin typeface="Arabic Typesetting" panose="03020402040406030203" pitchFamily="66" charset="-78"/>
                <a:cs typeface="Arabic Typesetting" panose="03020402040406030203" pitchFamily="66" charset="-78"/>
              </a:rPr>
              <a:t>نرگس نوری </a:t>
            </a:r>
          </a:p>
          <a:p>
            <a:pPr marL="0" indent="0" algn="ctr" rtl="1">
              <a:buNone/>
            </a:pPr>
            <a:r>
              <a:rPr lang="fa-IR" sz="2800" b="1" dirty="0" smtClean="0">
                <a:latin typeface="Arabic Typesetting" panose="03020402040406030203" pitchFamily="66" charset="-78"/>
                <a:cs typeface="Arabic Typesetting" panose="03020402040406030203" pitchFamily="66" charset="-78"/>
              </a:rPr>
              <a:t>فاطمه نیک خواه</a:t>
            </a:r>
          </a:p>
          <a:p>
            <a:pPr marL="0" indent="0" algn="ctr" rtl="1">
              <a:buNone/>
            </a:pPr>
            <a:r>
              <a:rPr lang="fa-IR" sz="2800" b="1" dirty="0" smtClean="0">
                <a:latin typeface="Arabic Typesetting" panose="03020402040406030203" pitchFamily="66" charset="-78"/>
                <a:cs typeface="Arabic Typesetting" panose="03020402040406030203" pitchFamily="66" charset="-78"/>
              </a:rPr>
              <a:t>دبیر راهنما  : خانم فرزانه سالمی </a:t>
            </a:r>
          </a:p>
          <a:p>
            <a:pPr marL="0" indent="0" algn="ctr" rtl="1">
              <a:buNone/>
            </a:pPr>
            <a:r>
              <a:rPr lang="fa-IR" sz="2800" b="1" dirty="0" smtClean="0">
                <a:latin typeface="Arabic Typesetting" panose="03020402040406030203" pitchFamily="66" charset="-78"/>
                <a:cs typeface="Arabic Typesetting" panose="03020402040406030203" pitchFamily="66" charset="-78"/>
              </a:rPr>
              <a:t>1400-1401</a:t>
            </a:r>
            <a:endParaRPr lang="en-US" sz="2800" b="1" dirty="0">
              <a:latin typeface="Arabic Typesetting" panose="03020402040406030203" pitchFamily="66" charset="-78"/>
              <a:cs typeface="Arabic Typesetting" panose="03020402040406030203"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758" y="4459188"/>
            <a:ext cx="2667000" cy="1714500"/>
          </a:xfrm>
          <a:prstGeom prst="rect">
            <a:avLst/>
          </a:prstGeom>
          <a:ln>
            <a:noFill/>
          </a:ln>
          <a:effectLst>
            <a:softEdge rad="112500"/>
          </a:effectLst>
        </p:spPr>
      </p:pic>
    </p:spTree>
    <p:extLst>
      <p:ext uri="{BB962C8B-B14F-4D97-AF65-F5344CB8AC3E}">
        <p14:creationId xmlns:p14="http://schemas.microsoft.com/office/powerpoint/2010/main" val="255900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16925"/>
            <a:ext cx="8915400" cy="3777622"/>
          </a:xfrm>
        </p:spPr>
        <p:txBody>
          <a:bodyPr>
            <a:normAutofit/>
          </a:bodyPr>
          <a:lstStyle/>
          <a:p>
            <a:pPr algn="r" rtl="1"/>
            <a:r>
              <a:rPr lang="fa-IR" sz="3600" dirty="0" smtClean="0">
                <a:latin typeface="Arabic Typesetting" panose="03020402040406030203" pitchFamily="66" charset="-78"/>
                <a:cs typeface="Arabic Typesetting" panose="03020402040406030203" pitchFamily="66" charset="-78"/>
              </a:rPr>
              <a:t>مقدمه </a:t>
            </a:r>
            <a:r>
              <a:rPr lang="fa-IR" sz="2800" dirty="0" smtClean="0">
                <a:latin typeface="Arabic Typesetting" panose="03020402040406030203" pitchFamily="66" charset="-78"/>
                <a:cs typeface="Arabic Typesetting" panose="03020402040406030203" pitchFamily="66" charset="-78"/>
              </a:rPr>
              <a:t>:</a:t>
            </a:r>
          </a:p>
          <a:p>
            <a:pPr algn="r" rtl="1"/>
            <a:r>
              <a:rPr lang="fa-IR" sz="2800" b="1" dirty="0" smtClean="0">
                <a:latin typeface="Arabic Typesetting" panose="03020402040406030203" pitchFamily="66" charset="-78"/>
                <a:cs typeface="Arabic Typesetting" panose="03020402040406030203" pitchFamily="66" charset="-78"/>
              </a:rPr>
              <a:t>کتاب زیبا صدایم کن ماجرای یک روز از زندگی یک دختر 15 ساله به نام زیبا و پدر بیمارش را  روایت میکند .نحوه روایت این کتاب به گونه ای است که مخاطب هنگام خواندن انرا زمین نمیگذارد. این کتاب افتخارات زیادی را کسب کرده است . </a:t>
            </a:r>
          </a:p>
          <a:p>
            <a:pPr algn="r" rtl="1"/>
            <a:r>
              <a:rPr lang="fa-IR" sz="2800" b="1" dirty="0" smtClean="0">
                <a:latin typeface="Arabic Typesetting" panose="03020402040406030203" pitchFamily="66" charset="-78"/>
                <a:cs typeface="Arabic Typesetting" panose="03020402040406030203" pitchFamily="66" charset="-78"/>
              </a:rPr>
              <a:t>این کتاب مخصوص گروه سنی نوجوان است . نویسنده این رمان از دید های متفاوتی در  روایت  داستان استفاده کرده که به زیبایی آن می افزاید </a:t>
            </a:r>
            <a:r>
              <a:rPr lang="fa-IR" sz="2800" b="1" dirty="0" smtClean="0">
                <a:cs typeface="B Badr" panose="00000400000000000000" pitchFamily="2" charset="-78"/>
              </a:rPr>
              <a:t>.</a:t>
            </a:r>
            <a:endParaRPr lang="en-US" sz="2800" b="1" dirty="0">
              <a:cs typeface="B Badr"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255" y="3458247"/>
            <a:ext cx="4726547" cy="3138723"/>
          </a:xfrm>
          <a:prstGeom prst="rect">
            <a:avLst/>
          </a:prstGeom>
          <a:ln>
            <a:noFill/>
          </a:ln>
          <a:effectLst>
            <a:softEdge rad="112500"/>
          </a:effectLst>
        </p:spPr>
      </p:pic>
    </p:spTree>
    <p:extLst>
      <p:ext uri="{BB962C8B-B14F-4D97-AF65-F5344CB8AC3E}">
        <p14:creationId xmlns:p14="http://schemas.microsoft.com/office/powerpoint/2010/main" val="358331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Oval 4"/>
          <p:cNvSpPr/>
          <p:nvPr/>
        </p:nvSpPr>
        <p:spPr>
          <a:xfrm>
            <a:off x="2627290" y="2240925"/>
            <a:ext cx="2189409" cy="1867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6221" y="2830512"/>
            <a:ext cx="2118574" cy="646331"/>
          </a:xfrm>
          <a:prstGeom prst="rect">
            <a:avLst/>
          </a:prstGeom>
          <a:noFill/>
        </p:spPr>
        <p:txBody>
          <a:bodyPr wrap="square" rtlCol="0">
            <a:spAutoFit/>
          </a:bodyPr>
          <a:lstStyle/>
          <a:p>
            <a:pPr algn="ctr"/>
            <a:r>
              <a:rPr lang="fa-IR" sz="3600" dirty="0" smtClean="0">
                <a:latin typeface="Andalus" panose="02020603050405020304" pitchFamily="18" charset="-78"/>
                <a:cs typeface="Andalus" panose="02020603050405020304" pitchFamily="18" charset="-78"/>
              </a:rPr>
              <a:t>پایان نامه</a:t>
            </a:r>
            <a:r>
              <a:rPr lang="fa-IR" sz="2800" dirty="0" smtClean="0">
                <a:latin typeface="Andalus" panose="02020603050405020304" pitchFamily="18" charset="-78"/>
                <a:cs typeface="Andalus" panose="02020603050405020304" pitchFamily="18" charset="-78"/>
              </a:rPr>
              <a:t> </a:t>
            </a:r>
            <a:endParaRPr lang="en-US" sz="2800" dirty="0">
              <a:latin typeface="Andalus" panose="02020603050405020304" pitchFamily="18" charset="-78"/>
              <a:cs typeface="Andalus" panose="02020603050405020304" pitchFamily="18" charset="-78"/>
            </a:endParaRPr>
          </a:p>
        </p:txBody>
      </p:sp>
      <p:cxnSp>
        <p:nvCxnSpPr>
          <p:cNvPr id="8" name="Straight Arrow Connector 7"/>
          <p:cNvCxnSpPr/>
          <p:nvPr/>
        </p:nvCxnSpPr>
        <p:spPr>
          <a:xfrm flipV="1">
            <a:off x="4616518" y="2125015"/>
            <a:ext cx="991673" cy="502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816699" y="2768958"/>
            <a:ext cx="953036" cy="174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16699" y="3405475"/>
            <a:ext cx="10689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93791" y="3569941"/>
            <a:ext cx="914400" cy="769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3955" y="3893713"/>
            <a:ext cx="759854" cy="92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08191" y="1919424"/>
            <a:ext cx="1937712" cy="584775"/>
          </a:xfrm>
          <a:prstGeom prst="rect">
            <a:avLst/>
          </a:prstGeom>
          <a:noFill/>
        </p:spPr>
        <p:txBody>
          <a:bodyPr wrap="square" rtlCol="0">
            <a:spAutoFit/>
          </a:bodyPr>
          <a:lstStyle/>
          <a:p>
            <a:pPr algn="just" rtl="1"/>
            <a:r>
              <a:rPr lang="fa-IR" sz="3200" b="1" dirty="0" smtClean="0">
                <a:latin typeface="Arabic Typesetting" panose="03020402040406030203" pitchFamily="66" charset="-78"/>
                <a:cs typeface="Arabic Typesetting" panose="03020402040406030203" pitchFamily="66" charset="-78"/>
              </a:rPr>
              <a:t>فصل اول : کلیات</a:t>
            </a:r>
            <a:endParaRPr lang="en-US" sz="3200" b="1" dirty="0">
              <a:latin typeface="Arabic Typesetting" panose="03020402040406030203" pitchFamily="66" charset="-78"/>
              <a:cs typeface="Arabic Typesetting" panose="03020402040406030203" pitchFamily="66" charset="-78"/>
            </a:endParaRPr>
          </a:p>
        </p:txBody>
      </p:sp>
      <p:sp>
        <p:nvSpPr>
          <p:cNvPr id="25" name="TextBox 24"/>
          <p:cNvSpPr txBox="1"/>
          <p:nvPr/>
        </p:nvSpPr>
        <p:spPr>
          <a:xfrm>
            <a:off x="5448954" y="2563996"/>
            <a:ext cx="2623791" cy="584775"/>
          </a:xfrm>
          <a:prstGeom prst="rect">
            <a:avLst/>
          </a:prstGeom>
          <a:noFill/>
        </p:spPr>
        <p:txBody>
          <a:bodyPr wrap="square" rtlCol="0">
            <a:spAutoFit/>
          </a:bodyPr>
          <a:lstStyle/>
          <a:p>
            <a:pPr algn="just" rtl="1"/>
            <a:r>
              <a:rPr lang="fa-IR" sz="3200" b="1" dirty="0" smtClean="0">
                <a:latin typeface="Arabic Typesetting" panose="03020402040406030203" pitchFamily="66" charset="-78"/>
                <a:cs typeface="Arabic Typesetting" panose="03020402040406030203" pitchFamily="66" charset="-78"/>
              </a:rPr>
              <a:t>فصل دوم : مبانی نظری</a:t>
            </a:r>
            <a:endParaRPr lang="en-US" sz="3200" b="1" dirty="0">
              <a:latin typeface="Arabic Typesetting" panose="03020402040406030203" pitchFamily="66" charset="-78"/>
              <a:cs typeface="Arabic Typesetting" panose="03020402040406030203" pitchFamily="66" charset="-78"/>
            </a:endParaRPr>
          </a:p>
        </p:txBody>
      </p:sp>
      <p:sp>
        <p:nvSpPr>
          <p:cNvPr id="26" name="TextBox 25"/>
          <p:cNvSpPr txBox="1"/>
          <p:nvPr/>
        </p:nvSpPr>
        <p:spPr>
          <a:xfrm>
            <a:off x="5797303" y="3156826"/>
            <a:ext cx="3163586" cy="584775"/>
          </a:xfrm>
          <a:prstGeom prst="rect">
            <a:avLst/>
          </a:prstGeom>
          <a:noFill/>
        </p:spPr>
        <p:txBody>
          <a:bodyPr wrap="square" rtlCol="0">
            <a:spAutoFit/>
          </a:bodyPr>
          <a:lstStyle/>
          <a:p>
            <a:pPr algn="justLow"/>
            <a:r>
              <a:rPr lang="fa-IR" sz="3200" b="1" dirty="0" smtClean="0">
                <a:latin typeface="Arabic Typesetting" panose="03020402040406030203" pitchFamily="66" charset="-78"/>
                <a:cs typeface="Arabic Typesetting" panose="03020402040406030203" pitchFamily="66" charset="-78"/>
              </a:rPr>
              <a:t>فصل سه : روش  اجرای طرح</a:t>
            </a:r>
            <a:endParaRPr lang="en-US" sz="3200" b="1" dirty="0">
              <a:latin typeface="Arabic Typesetting" panose="03020402040406030203" pitchFamily="66" charset="-78"/>
              <a:cs typeface="Arabic Typesetting" panose="03020402040406030203" pitchFamily="66" charset="-78"/>
            </a:endParaRPr>
          </a:p>
        </p:txBody>
      </p:sp>
      <p:sp>
        <p:nvSpPr>
          <p:cNvPr id="27" name="TextBox 26"/>
          <p:cNvSpPr txBox="1"/>
          <p:nvPr/>
        </p:nvSpPr>
        <p:spPr>
          <a:xfrm>
            <a:off x="5724100" y="3954567"/>
            <a:ext cx="2788835" cy="584775"/>
          </a:xfrm>
          <a:prstGeom prst="rect">
            <a:avLst/>
          </a:prstGeom>
          <a:noFill/>
        </p:spPr>
        <p:txBody>
          <a:bodyPr wrap="square" rtlCol="0">
            <a:spAutoFit/>
          </a:bodyPr>
          <a:lstStyle/>
          <a:p>
            <a:r>
              <a:rPr lang="fa-IR" sz="3200" b="1" dirty="0" smtClean="0">
                <a:latin typeface="Arabic Typesetting" panose="03020402040406030203" pitchFamily="66" charset="-78"/>
                <a:cs typeface="Arabic Typesetting" panose="03020402040406030203" pitchFamily="66" charset="-78"/>
              </a:rPr>
              <a:t>فصل چهار : نتایج و بحث</a:t>
            </a:r>
            <a:endParaRPr lang="en-US" sz="3200" b="1" dirty="0">
              <a:latin typeface="Arabic Typesetting" panose="03020402040406030203" pitchFamily="66" charset="-78"/>
              <a:cs typeface="Arabic Typesetting" panose="03020402040406030203" pitchFamily="66" charset="-78"/>
            </a:endParaRPr>
          </a:p>
        </p:txBody>
      </p:sp>
      <p:sp>
        <p:nvSpPr>
          <p:cNvPr id="28" name="TextBox 27"/>
          <p:cNvSpPr txBox="1"/>
          <p:nvPr/>
        </p:nvSpPr>
        <p:spPr>
          <a:xfrm>
            <a:off x="5293217" y="4597523"/>
            <a:ext cx="2665927" cy="584775"/>
          </a:xfrm>
          <a:prstGeom prst="rect">
            <a:avLst/>
          </a:prstGeom>
          <a:noFill/>
        </p:spPr>
        <p:txBody>
          <a:bodyPr wrap="square" rtlCol="0">
            <a:spAutoFit/>
          </a:bodyPr>
          <a:lstStyle/>
          <a:p>
            <a:r>
              <a:rPr lang="fa-IR" sz="3200" b="1" dirty="0" smtClean="0">
                <a:latin typeface="Arabic Typesetting" panose="03020402040406030203" pitchFamily="66" charset="-78"/>
                <a:cs typeface="Arabic Typesetting" panose="03020402040406030203" pitchFamily="66" charset="-78"/>
              </a:rPr>
              <a:t>فصل پنجم :  جمع بندی</a:t>
            </a:r>
            <a:endParaRPr lang="en-US" sz="3200" b="1" dirty="0">
              <a:latin typeface="Arabic Typesetting" panose="03020402040406030203" pitchFamily="66" charset="-78"/>
              <a:cs typeface="Arabic Typesetting" panose="03020402040406030203" pitchFamily="66" charset="-78"/>
            </a:endParaRP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001" y="1919424"/>
            <a:ext cx="3038470" cy="30384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32056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34" y="572595"/>
            <a:ext cx="8804878" cy="753929"/>
          </a:xfrm>
        </p:spPr>
        <p:txBody>
          <a:bodyPr>
            <a:normAutofit/>
          </a:bodyPr>
          <a:lstStyle/>
          <a:p>
            <a:pPr algn="just" rtl="1"/>
            <a:r>
              <a:rPr lang="fa-IR" sz="2800" dirty="0" smtClean="0">
                <a:latin typeface="Arial" panose="020B0604020202020204" pitchFamily="34" charset="0"/>
                <a:cs typeface="Arial" panose="020B0604020202020204" pitchFamily="34" charset="0"/>
              </a:rPr>
              <a:t>اهداف طرح  :</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44473" y="1360868"/>
            <a:ext cx="8915400" cy="3777622"/>
          </a:xfrm>
        </p:spPr>
        <p:txBody>
          <a:bodyPr>
            <a:normAutofit/>
          </a:bodyPr>
          <a:lstStyle/>
          <a:p>
            <a:pPr marL="0" indent="0" algn="r" rtl="1">
              <a:buNone/>
            </a:pPr>
            <a:endParaRPr lang="fa-IR" sz="2800" dirty="0" smtClean="0">
              <a:latin typeface="Arial" panose="020B0604020202020204" pitchFamily="34" charset="0"/>
              <a:cs typeface="Arial" panose="020B0604020202020204" pitchFamily="34" charset="0"/>
            </a:endParaRPr>
          </a:p>
          <a:p>
            <a:pPr marL="0" indent="0" algn="r" rtl="1">
              <a:buNone/>
            </a:pPr>
            <a:r>
              <a:rPr lang="fa-IR" sz="2800" dirty="0">
                <a:latin typeface="Arial" panose="020B0604020202020204" pitchFamily="34" charset="0"/>
                <a:cs typeface="Arial" panose="020B0604020202020204" pitchFamily="34" charset="0"/>
              </a:rPr>
              <a:t>۱)بررسی </a:t>
            </a:r>
            <a:r>
              <a:rPr lang="fa-IR" sz="2800" dirty="0" smtClean="0">
                <a:latin typeface="Arial" panose="020B0604020202020204" pitchFamily="34" charset="0"/>
                <a:cs typeface="Arial" panose="020B0604020202020204" pitchFamily="34" charset="0"/>
              </a:rPr>
              <a:t>روایت </a:t>
            </a:r>
            <a:r>
              <a:rPr lang="fa-IR" sz="2800" dirty="0">
                <a:latin typeface="Arial" panose="020B0604020202020204" pitchFamily="34" charset="0"/>
                <a:cs typeface="Arial" panose="020B0604020202020204" pitchFamily="34" charset="0"/>
              </a:rPr>
              <a:t>در کتاب زیبا صدایم </a:t>
            </a:r>
            <a:r>
              <a:rPr lang="fa-IR" sz="2800" dirty="0" smtClean="0">
                <a:latin typeface="Arial" panose="020B0604020202020204" pitchFamily="34" charset="0"/>
                <a:cs typeface="Arial" panose="020B0604020202020204" pitchFamily="34" charset="0"/>
              </a:rPr>
              <a:t>کن</a:t>
            </a:r>
          </a:p>
          <a:p>
            <a:pPr marL="0" indent="0" algn="r" rtl="1">
              <a:buNone/>
            </a:pPr>
            <a:r>
              <a:rPr lang="fa-IR" sz="2800" dirty="0" smtClean="0">
                <a:latin typeface="Arial" panose="020B0604020202020204" pitchFamily="34" charset="0"/>
                <a:cs typeface="Arial" panose="020B0604020202020204" pitchFamily="34" charset="0"/>
              </a:rPr>
              <a:t>۲)بررسی </a:t>
            </a:r>
            <a:r>
              <a:rPr lang="fa-IR" sz="2800" dirty="0">
                <a:latin typeface="Arial" panose="020B0604020202020204" pitchFamily="34" charset="0"/>
                <a:cs typeface="Arial" panose="020B0604020202020204" pitchFamily="34" charset="0"/>
              </a:rPr>
              <a:t>زاویه دید در کتاب زیبا صدایم </a:t>
            </a:r>
            <a:r>
              <a:rPr lang="fa-IR" sz="2800" dirty="0" smtClean="0">
                <a:latin typeface="Arial" panose="020B0604020202020204" pitchFamily="34" charset="0"/>
                <a:cs typeface="Arial" panose="020B0604020202020204" pitchFamily="34" charset="0"/>
              </a:rPr>
              <a:t>کن</a:t>
            </a:r>
          </a:p>
          <a:p>
            <a:pPr marL="0" indent="0" algn="r" rtl="1">
              <a:buNone/>
            </a:pPr>
            <a:r>
              <a:rPr lang="fa-IR" sz="2800" dirty="0" smtClean="0">
                <a:latin typeface="Arial" panose="020B0604020202020204" pitchFamily="34" charset="0"/>
                <a:cs typeface="Arial" panose="020B0604020202020204" pitchFamily="34" charset="0"/>
              </a:rPr>
              <a:t>۳)بررسی </a:t>
            </a:r>
            <a:r>
              <a:rPr lang="fa-IR" sz="2800" dirty="0">
                <a:latin typeface="Arial" panose="020B0604020202020204" pitchFamily="34" charset="0"/>
                <a:cs typeface="Arial" panose="020B0604020202020204" pitchFamily="34" charset="0"/>
              </a:rPr>
              <a:t>رویداد ها و حوادث در کتاب زیبا صدایم </a:t>
            </a:r>
            <a:r>
              <a:rPr lang="fa-IR" sz="2800" dirty="0" smtClean="0">
                <a:latin typeface="Arial" panose="020B0604020202020204" pitchFamily="34" charset="0"/>
                <a:cs typeface="Arial" panose="020B0604020202020204" pitchFamily="34" charset="0"/>
              </a:rPr>
              <a:t>کن</a:t>
            </a:r>
          </a:p>
          <a:p>
            <a:pPr marL="0" indent="0" algn="r" rtl="1">
              <a:buNone/>
            </a:pPr>
            <a:r>
              <a:rPr lang="fa-IR" sz="2800" dirty="0" smtClean="0">
                <a:latin typeface="Arial" panose="020B0604020202020204" pitchFamily="34" charset="0"/>
                <a:cs typeface="Arial" panose="020B0604020202020204" pitchFamily="34" charset="0"/>
              </a:rPr>
              <a:t>۴</a:t>
            </a:r>
            <a:r>
              <a:rPr lang="fa-IR" sz="2800" dirty="0">
                <a:latin typeface="Arial" panose="020B0604020202020204" pitchFamily="34" charset="0"/>
                <a:cs typeface="Arial" panose="020B0604020202020204" pitchFamily="34" charset="0"/>
              </a:rPr>
              <a:t>) بررسی زمان روایت در کتاب زیبا صدایم </a:t>
            </a:r>
            <a:r>
              <a:rPr lang="fa-IR" sz="2800" dirty="0" smtClean="0">
                <a:latin typeface="Arial" panose="020B0604020202020204" pitchFamily="34" charset="0"/>
                <a:cs typeface="Arial" panose="020B0604020202020204" pitchFamily="34" charset="0"/>
              </a:rPr>
              <a:t>کن</a:t>
            </a:r>
          </a:p>
          <a:p>
            <a:pPr marL="0" indent="0" algn="r" rtl="1">
              <a:buNone/>
            </a:pPr>
            <a:r>
              <a:rPr lang="fa-IR" sz="2800" dirty="0" smtClean="0">
                <a:latin typeface="Arial" panose="020B0604020202020204" pitchFamily="34" charset="0"/>
                <a:cs typeface="Arial" panose="020B0604020202020204" pitchFamily="34" charset="0"/>
              </a:rPr>
              <a:t>5)بررسی شخصیت های داستان</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6543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861" y="888090"/>
            <a:ext cx="9204123" cy="270456"/>
          </a:xfrm>
        </p:spPr>
        <p:txBody>
          <a:bodyPr>
            <a:normAutofit fontScale="90000"/>
          </a:bodyPr>
          <a:lstStyle/>
          <a:p>
            <a:pPr algn="r" rtl="1"/>
            <a:r>
              <a:rPr lang="fa-IR" b="1" dirty="0" smtClean="0">
                <a:latin typeface="Arabic Typesetting" panose="03020402040406030203" pitchFamily="66" charset="-78"/>
                <a:cs typeface="Arabic Typesetting" panose="03020402040406030203" pitchFamily="66" charset="-78"/>
              </a:rPr>
              <a:t>خلاصه </a:t>
            </a:r>
            <a:r>
              <a:rPr lang="fa-IR" b="1" dirty="0">
                <a:latin typeface="Arabic Typesetting" panose="03020402040406030203" pitchFamily="66" charset="-78"/>
                <a:cs typeface="Arabic Typesetting" panose="03020402040406030203" pitchFamily="66" charset="-78"/>
              </a:rPr>
              <a:t>داستان زیبا صدایم کن</a:t>
            </a:r>
            <a:r>
              <a:rPr lang="en-US" dirty="0"/>
              <a:t/>
            </a:r>
            <a:br>
              <a:rPr lang="en-US" dirty="0"/>
            </a:br>
            <a:endParaRPr lang="en-US" dirty="0"/>
          </a:p>
        </p:txBody>
      </p:sp>
      <p:sp>
        <p:nvSpPr>
          <p:cNvPr id="4" name="Content Placeholder 3"/>
          <p:cNvSpPr>
            <a:spLocks noGrp="1"/>
          </p:cNvSpPr>
          <p:nvPr>
            <p:ph idx="1"/>
          </p:nvPr>
        </p:nvSpPr>
        <p:spPr>
          <a:xfrm>
            <a:off x="1828800" y="1519706"/>
            <a:ext cx="9800823" cy="4893972"/>
          </a:xfrm>
        </p:spPr>
        <p:txBody>
          <a:bodyPr>
            <a:normAutofit/>
          </a:bodyPr>
          <a:lstStyle/>
          <a:p>
            <a:pPr marL="0" indent="0" algn="just" rtl="1">
              <a:buNone/>
            </a:pPr>
            <a:r>
              <a:rPr lang="fa-IR" sz="3200" dirty="0">
                <a:latin typeface="Arabic Typesetting" panose="03020402040406030203" pitchFamily="66" charset="-78"/>
                <a:cs typeface="Arabic Typesetting" panose="03020402040406030203" pitchFamily="66" charset="-78"/>
              </a:rPr>
              <a:t>زیبا دختری پانزده ساله است که در یتیم خانه زندگی می کند. پدر زیبا بیمار است و به همین دلیل در تيمارستان زندگی می کند و مادر زیبا از همسرش جداشده است و زیبا را ترک کرده است .یک روز پدرش از تیمارستان با او تماس گرفت و از او درخواست کمک کرد تا از آنجا فرار کند.</a:t>
            </a:r>
            <a:endParaRPr lang="en-US" sz="3200" dirty="0">
              <a:latin typeface="Arabic Typesetting" panose="03020402040406030203" pitchFamily="66" charset="-78"/>
              <a:cs typeface="Arabic Typesetting" panose="03020402040406030203" pitchFamily="66" charset="-78"/>
            </a:endParaRPr>
          </a:p>
          <a:p>
            <a:pPr marL="0" indent="0" algn="just" rtl="1">
              <a:buNone/>
            </a:pPr>
            <a:r>
              <a:rPr lang="fa-IR" sz="3200" dirty="0">
                <a:latin typeface="Arabic Typesetting" panose="03020402040406030203" pitchFamily="66" charset="-78"/>
                <a:cs typeface="Arabic Typesetting" panose="03020402040406030203" pitchFamily="66" charset="-78"/>
              </a:rPr>
              <a:t>زیبا که فکر می کرد پدرش سالم است به او کمک کرد . زیبا وسایلی که پدرش از او خواست بود را تهیه کرد و به تيمارستان رفت ، ابتدا به او اجازه ورود نمی دادند اما بالاخره وارد شد . پیش پدرش رفت . آنها در ابتدا باهم گفت و گو کردند تا کسی متوجه نشود که پدرش قصد فرار دارد .  پدرش وسایل را پنهانی از زیبا گرفت و سپس از هم خداحافظی کردند و زیبا در ایستگاه اتوبوس منتظر ماند و پدرش از آنجا فرار کرد . زیبا با دیدن پدرش خوشحال شد.</a:t>
            </a:r>
            <a:endParaRPr lang="en-US" sz="3200" dirty="0">
              <a:latin typeface="Arabic Typesetting" panose="03020402040406030203" pitchFamily="66" charset="-78"/>
              <a:cs typeface="Arabic Typesetting" panose="03020402040406030203" pitchFamily="66" charset="-78"/>
            </a:endParaRPr>
          </a:p>
          <a:p>
            <a:pPr marL="0" indent="0" algn="r" rtl="1">
              <a:buNone/>
            </a:pPr>
            <a:r>
              <a:rPr lang="fa-IR" sz="2800" dirty="0" smtClean="0">
                <a:latin typeface="Arabic Typesetting" panose="03020402040406030203" pitchFamily="66" charset="-78"/>
                <a:cs typeface="Arabic Typesetting" panose="03020402040406030203" pitchFamily="66" charset="-78"/>
              </a:rPr>
              <a:t>.</a:t>
            </a:r>
            <a:endParaRPr lang="en-US" sz="2800" dirty="0" smtClean="0">
              <a:latin typeface="Arabic Typesetting" panose="03020402040406030203" pitchFamily="66" charset="-78"/>
              <a:cs typeface="Arabic Typesetting" panose="03020402040406030203" pitchFamily="66" charset="-78"/>
            </a:endParaRPr>
          </a:p>
          <a:p>
            <a:pPr marL="0" indent="0">
              <a:buNone/>
            </a:pPr>
            <a:endParaRPr lang="en-US" dirty="0"/>
          </a:p>
        </p:txBody>
      </p:sp>
    </p:spTree>
    <p:extLst>
      <p:ext uri="{BB962C8B-B14F-4D97-AF65-F5344CB8AC3E}">
        <p14:creationId xmlns:p14="http://schemas.microsoft.com/office/powerpoint/2010/main" val="4209910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713" y="1283626"/>
            <a:ext cx="5412905" cy="741051"/>
          </a:xfrm>
        </p:spPr>
        <p:txBody>
          <a:bodyPr>
            <a:normAutofit fontScale="90000"/>
          </a:bodyPr>
          <a:lstStyle/>
          <a:p>
            <a:pPr algn="r" rtl="1"/>
            <a:r>
              <a:rPr lang="fa-IR" b="1" dirty="0" smtClean="0">
                <a:solidFill>
                  <a:schemeClr val="tx1"/>
                </a:solidFill>
                <a:latin typeface="Arabic Typesetting" panose="03020402040406030203" pitchFamily="66" charset="-78"/>
                <a:cs typeface="Arabic Typesetting" panose="03020402040406030203" pitchFamily="66" charset="-78"/>
              </a:rPr>
              <a:t>بررسی </a:t>
            </a:r>
            <a:r>
              <a:rPr lang="fa-IR" b="1" dirty="0">
                <a:solidFill>
                  <a:schemeClr val="tx1"/>
                </a:solidFill>
                <a:latin typeface="Arabic Typesetting" panose="03020402040406030203" pitchFamily="66" charset="-78"/>
                <a:cs typeface="Arabic Typesetting" panose="03020402040406030203" pitchFamily="66" charset="-78"/>
              </a:rPr>
              <a:t>زمان روایت در این رمان</a:t>
            </a:r>
            <a:r>
              <a:rPr lang="en-US" dirty="0">
                <a:solidFill>
                  <a:schemeClr val="tx1"/>
                </a:solidFill>
                <a:latin typeface="Arabic Typesetting" panose="03020402040406030203" pitchFamily="66" charset="-78"/>
                <a:cs typeface="Arabic Typesetting" panose="03020402040406030203" pitchFamily="66" charset="-78"/>
              </a:rPr>
              <a:t/>
            </a:r>
            <a:br>
              <a:rPr lang="en-US" dirty="0">
                <a:solidFill>
                  <a:schemeClr val="tx1"/>
                </a:solidFill>
                <a:latin typeface="Arabic Typesetting" panose="03020402040406030203" pitchFamily="66" charset="-78"/>
                <a:cs typeface="Arabic Typesetting" panose="03020402040406030203" pitchFamily="66" charset="-78"/>
              </a:rPr>
            </a:br>
            <a:endParaRPr lang="en-US" dirty="0">
              <a:solidFill>
                <a:schemeClr val="tx1"/>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1548509" y="2373812"/>
            <a:ext cx="9340961" cy="3087650"/>
          </a:xfrm>
        </p:spPr>
        <p:txBody>
          <a:bodyPr>
            <a:normAutofit/>
          </a:bodyPr>
          <a:lstStyle/>
          <a:p>
            <a:pPr algn="just" rtl="1">
              <a:buFont typeface="Wingdings" panose="05000000000000000000" pitchFamily="2" charset="2"/>
              <a:buChar char="§"/>
            </a:pPr>
            <a:r>
              <a:rPr lang="fa-IR" sz="2400" dirty="0">
                <a:cs typeface="B Nazanin" panose="00000400000000000000" pitchFamily="2" charset="-78"/>
              </a:rPr>
              <a:t>خاطره آن روز را قبلا هم صد بار برایم گفته بود . دلش میخواست بیاید پیش من و مهندس اجازه نمی داده . بعد دعا کرد یک طوری بشود ، کار تعطیل بشود . بعد یک طوری میشود که کار تعطیل می شود . انگار جادوگری جادو می کند . و آسمان رعد و برق میزند و باران وحشتناکی می گیرد . بارانی دمب اسبی و شلاقی که جوشکار ها نمیتوانستند آهن هارا جوش بدهند .و بنا ها نمی توانستند آجر را روی آجر بگذارند . بعد مهندس مجبور می شود کار را تعطیل کند . بابا زیر باران با دوچرخه یکی از کارگر ها خودش را می رساند به بیمارستانو وقتی پرستار ها مرا می گذارند توی بغلشاز نوک موهایش آب  میچکیده روی صورتم. دوست داشته اسمم را بگذارد باران ، اما نگذاشته . من زیبا بودم . اسم مامان بزرگم زیبا بوده و اسم من هم شده زیبا . به همین  آسانی (حسن زاده،68:1397</a:t>
            </a:r>
            <a:r>
              <a:rPr lang="fa-IR" sz="2400" dirty="0" smtClean="0">
                <a:cs typeface="B Nazanin" panose="00000400000000000000" pitchFamily="2" charset="-78"/>
              </a:rPr>
              <a:t>)</a:t>
            </a:r>
          </a:p>
          <a:p>
            <a:pPr algn="just" rtl="1">
              <a:buFont typeface="Wingdings" panose="05000000000000000000" pitchFamily="2" charset="2"/>
              <a:buChar char="§"/>
            </a:pPr>
            <a:endParaRPr lang="en-US" sz="2400" dirty="0">
              <a:cs typeface="B Nazanin" panose="00000400000000000000" pitchFamily="2" charset="-78"/>
            </a:endParaRPr>
          </a:p>
          <a:p>
            <a:pPr algn="just" rtl="1">
              <a:buFont typeface="Wingdings" panose="05000000000000000000" pitchFamily="2" charset="2"/>
              <a:buChar char="§"/>
            </a:pPr>
            <a:endParaRPr lang="en-US" sz="2400" dirty="0">
              <a:cs typeface="B Nazanin" panose="00000400000000000000" pitchFamily="2" charset="-78"/>
            </a:endParaRPr>
          </a:p>
          <a:p>
            <a:endParaRPr lang="en-US" sz="2400" dirty="0"/>
          </a:p>
        </p:txBody>
      </p:sp>
    </p:spTree>
    <p:extLst>
      <p:ext uri="{BB962C8B-B14F-4D97-AF65-F5344CB8AC3E}">
        <p14:creationId xmlns:p14="http://schemas.microsoft.com/office/powerpoint/2010/main" val="2712436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676" y="1214314"/>
            <a:ext cx="3777288" cy="638020"/>
          </a:xfrm>
        </p:spPr>
        <p:txBody>
          <a:bodyPr>
            <a:normAutofit fontScale="90000"/>
          </a:bodyPr>
          <a:lstStyle/>
          <a:p>
            <a:pPr algn="r" rtl="1"/>
            <a:r>
              <a:rPr lang="fa-IR" b="1" dirty="0" smtClean="0">
                <a:latin typeface="Arabic Typesetting" panose="03020402040406030203" pitchFamily="66" charset="-78"/>
                <a:cs typeface="Arabic Typesetting" panose="03020402040406030203" pitchFamily="66" charset="-78"/>
              </a:rPr>
              <a:t>بررسی </a:t>
            </a:r>
            <a:r>
              <a:rPr lang="fa-IR" b="1" dirty="0">
                <a:latin typeface="Arabic Typesetting" panose="03020402040406030203" pitchFamily="66" charset="-78"/>
                <a:cs typeface="Arabic Typesetting" panose="03020402040406030203" pitchFamily="66" charset="-78"/>
              </a:rPr>
              <a:t>زاویه دید</a:t>
            </a:r>
            <a:r>
              <a:rPr lang="en-US" dirty="0">
                <a:latin typeface="Arabic Typesetting" panose="03020402040406030203" pitchFamily="66" charset="-78"/>
                <a:cs typeface="Arabic Typesetting" panose="03020402040406030203" pitchFamily="66" charset="-78"/>
              </a:rPr>
              <a:t/>
            </a:r>
            <a:br>
              <a:rPr lang="en-US" dirty="0">
                <a:latin typeface="Arabic Typesetting" panose="03020402040406030203" pitchFamily="66" charset="-78"/>
                <a:cs typeface="Arabic Typesetting" panose="03020402040406030203" pitchFamily="66" charset="-78"/>
              </a:rPr>
            </a:br>
            <a:endParaRPr lang="en-US"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1444659" y="1852334"/>
            <a:ext cx="9431113" cy="2877608"/>
          </a:xfrm>
        </p:spPr>
        <p:txBody>
          <a:bodyPr>
            <a:normAutofit/>
          </a:bodyPr>
          <a:lstStyle/>
          <a:p>
            <a:pPr marL="0" indent="0" algn="r" rtl="1">
              <a:buNone/>
            </a:pPr>
            <a:r>
              <a:rPr lang="fa-IR" b="1" dirty="0">
                <a:latin typeface="Arial" panose="020B0604020202020204" pitchFamily="34" charset="0"/>
                <a:cs typeface="Arial" panose="020B0604020202020204" pitchFamily="34" charset="0"/>
              </a:rPr>
              <a:t>اول شخص</a:t>
            </a:r>
            <a:endParaRPr lang="en-US" b="1" dirty="0">
              <a:latin typeface="Arial" panose="020B0604020202020204" pitchFamily="34" charset="0"/>
              <a:cs typeface="Arial" panose="020B0604020202020204" pitchFamily="34" charset="0"/>
            </a:endParaRPr>
          </a:p>
          <a:p>
            <a:pPr marL="0" indent="0" algn="r" rtl="1">
              <a:buNone/>
            </a:pPr>
            <a:r>
              <a:rPr lang="ar-SA" dirty="0">
                <a:cs typeface="B Nazanin" panose="00000400000000000000" pitchFamily="2" charset="-78"/>
              </a:rPr>
              <a:t>در روایت اول شخص یا منِ راوی، داستان معمولاً توسط یک راوی روایت می‌شود که خود یکی از شخصیت‌های داستان است. نویسنده در پشت سر راوی خود پنهان شده و توسط راوی داستان را پیش می برد.و سعی میکند ردپایی از خودش در داستان </a:t>
            </a:r>
            <a:r>
              <a:rPr lang="ar-SA" dirty="0" smtClean="0">
                <a:cs typeface="B Nazanin" panose="00000400000000000000" pitchFamily="2" charset="-78"/>
              </a:rPr>
              <a:t>جا</a:t>
            </a:r>
            <a:r>
              <a:rPr lang="en-US" dirty="0" smtClean="0">
                <a:cs typeface="B Nazanin" panose="00000400000000000000" pitchFamily="2" charset="-78"/>
              </a:rPr>
              <a:t> </a:t>
            </a:r>
            <a:r>
              <a:rPr lang="ar-SA" dirty="0" smtClean="0">
                <a:cs typeface="B Nazanin" panose="00000400000000000000" pitchFamily="2" charset="-78"/>
              </a:rPr>
              <a:t>نگذارد</a:t>
            </a:r>
            <a:r>
              <a:rPr lang="en-US" dirty="0" smtClean="0">
                <a:cs typeface="B Nazanin" panose="00000400000000000000" pitchFamily="2" charset="-78"/>
              </a:rPr>
              <a:t>.</a:t>
            </a:r>
          </a:p>
          <a:p>
            <a:pPr marL="0" indent="0" algn="r" rtl="1">
              <a:buNone/>
            </a:pPr>
            <a:endParaRPr lang="en-US" dirty="0">
              <a:cs typeface="B Nazanin" panose="00000400000000000000" pitchFamily="2" charset="-78"/>
            </a:endParaRPr>
          </a:p>
          <a:p>
            <a:pPr marL="0" indent="0" algn="r" rtl="1">
              <a:buNone/>
            </a:pPr>
            <a:r>
              <a:rPr lang="ar-SA" dirty="0">
                <a:cs typeface="B Nazanin" panose="00000400000000000000" pitchFamily="2" charset="-78"/>
              </a:rPr>
              <a:t>برعکس بچه های خوابگاه که از باباهاشان متنفر بودند ، من کنار بابا بودن را دوست داشتم. خودش هم این را می دانست . بابای من یک چیز دبگر بود . قهرمان و ستاره زندگی . (حسن زاده،1397 : 31</a:t>
            </a:r>
            <a:r>
              <a:rPr lang="ar-SA"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3474463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4317232"/>
          </a:xfrm>
        </p:spPr>
        <p:txBody>
          <a:bodyPr>
            <a:noAutofit/>
          </a:bodyPr>
          <a:lstStyle/>
          <a:p>
            <a:pPr algn="r"/>
            <a:r>
              <a:rPr lang="fa-IR" sz="2800" dirty="0">
                <a:latin typeface="Arabic Typesetting" panose="03020402040406030203" pitchFamily="66" charset="-78"/>
                <a:cs typeface="Arabic Typesetting" panose="03020402040406030203" pitchFamily="66" charset="-78"/>
              </a:rPr>
              <a:t>دوست داشتم نرم نرمک بروم و به امروز فکر کنم. مثل کتابی که تمام کرده باشی و برگردی صفحه هایش را دوباره ورق بزنی ، ورق...ورق...ورق...خیابان پر از ورق بود .ورق های ولگرد روزنامه و مجله . باد تندی تو گوش هام هو می کشید ، هلم داد رو به پایین</a:t>
            </a:r>
            <a:br>
              <a:rPr lang="fa-IR" sz="2800" dirty="0">
                <a:latin typeface="Arabic Typesetting" panose="03020402040406030203" pitchFamily="66" charset="-78"/>
                <a:cs typeface="Arabic Typesetting" panose="03020402040406030203" pitchFamily="66" charset="-78"/>
              </a:rPr>
            </a:br>
            <a:r>
              <a:rPr lang="fa-IR" sz="2800" dirty="0">
                <a:latin typeface="Arabic Typesetting" panose="03020402040406030203" pitchFamily="66" charset="-78"/>
                <a:cs typeface="Arabic Typesetting" panose="03020402040406030203" pitchFamily="66" charset="-78"/>
              </a:rPr>
              <a:t>(حسن زاده،1397 :164 )</a:t>
            </a:r>
            <a:br>
              <a:rPr lang="fa-IR" sz="2800" dirty="0">
                <a:latin typeface="Arabic Typesetting" panose="03020402040406030203" pitchFamily="66" charset="-78"/>
                <a:cs typeface="Arabic Typesetting" panose="03020402040406030203" pitchFamily="66" charset="-78"/>
              </a:rPr>
            </a:br>
            <a:r>
              <a:rPr lang="fa-IR" sz="2800" dirty="0">
                <a:latin typeface="Arabic Typesetting" panose="03020402040406030203" pitchFamily="66" charset="-78"/>
                <a:cs typeface="Arabic Typesetting" panose="03020402040406030203" pitchFamily="66" charset="-78"/>
              </a:rPr>
              <a:t>بد جوری ضد حال خورده خورده بودم . باز اگر گفته بود کباب کوبیده یک حرفی . می مردم برای کوبیده . کوبیده و گوجه و دوغ . یکهو دلم خواست . (حسن زاده ،1397 :36)</a:t>
            </a:r>
            <a:br>
              <a:rPr lang="fa-IR" sz="2800" dirty="0">
                <a:latin typeface="Arabic Typesetting" panose="03020402040406030203" pitchFamily="66" charset="-78"/>
                <a:cs typeface="Arabic Typesetting" panose="03020402040406030203" pitchFamily="66" charset="-78"/>
              </a:rPr>
            </a:br>
            <a:r>
              <a:rPr lang="fa-IR" sz="2800" dirty="0">
                <a:latin typeface="Arabic Typesetting" panose="03020402040406030203" pitchFamily="66" charset="-78"/>
                <a:cs typeface="Arabic Typesetting" panose="03020402040406030203" pitchFamily="66" charset="-78"/>
              </a:rPr>
              <a:t>دوست داشتم جایی برویم که هیچ کس کاری به کارمان نداشته باشد . نه بانک باشد نه پلیس و نه آدم های دیوانه ای که به ما نگاه زشت بکنند و فکر کنند گداییم یا اهل خلاف.( حسن زاده ، 1397 :45)</a:t>
            </a:r>
            <a:r>
              <a:rPr lang="fa-IR" sz="2400" dirty="0"/>
              <a:t/>
            </a:r>
            <a:br>
              <a:rPr lang="fa-IR" sz="2400" dirty="0"/>
            </a:br>
            <a:r>
              <a:rPr lang="fa-IR" sz="2400" dirty="0"/>
              <a:t/>
            </a:r>
            <a:br>
              <a:rPr lang="fa-IR" sz="2400" dirty="0"/>
            </a:br>
            <a:endParaRPr lang="en-US" sz="2400" dirty="0"/>
          </a:p>
        </p:txBody>
      </p:sp>
    </p:spTree>
    <p:extLst>
      <p:ext uri="{BB962C8B-B14F-4D97-AF65-F5344CB8AC3E}">
        <p14:creationId xmlns:p14="http://schemas.microsoft.com/office/powerpoint/2010/main" val="4005270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656</TotalTime>
  <Words>1572</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Andalus</vt:lpstr>
      <vt:lpstr>Arabic Typesetting</vt:lpstr>
      <vt:lpstr>Arial</vt:lpstr>
      <vt:lpstr>Arial Black</vt:lpstr>
      <vt:lpstr>B Badr</vt:lpstr>
      <vt:lpstr>B Baran</vt:lpstr>
      <vt:lpstr>B Compset</vt:lpstr>
      <vt:lpstr>B Nazanin</vt:lpstr>
      <vt:lpstr>Century Gothic</vt:lpstr>
      <vt:lpstr>Times New Roman</vt:lpstr>
      <vt:lpstr>Wingdings</vt:lpstr>
      <vt:lpstr>Vapor Trail</vt:lpstr>
      <vt:lpstr>PowerPoint Presentation</vt:lpstr>
      <vt:lpstr>PowerPoint Presentation</vt:lpstr>
      <vt:lpstr>PowerPoint Presentation</vt:lpstr>
      <vt:lpstr>PowerPoint Presentation</vt:lpstr>
      <vt:lpstr>اهداف طرح  :</vt:lpstr>
      <vt:lpstr>خلاصه داستان زیبا صدایم کن </vt:lpstr>
      <vt:lpstr>بررسی زمان روایت در این رمان </vt:lpstr>
      <vt:lpstr>بررسی زاویه دید </vt:lpstr>
      <vt:lpstr>دوست داشتم نرم نرمک بروم و به امروز فکر کنم. مثل کتابی که تمام کرده باشی و برگردی صفحه هایش را دوباره ورق بزنی ، ورق...ورق...ورق...خیابان پر از ورق بود .ورق های ولگرد روزنامه و مجله . باد تندی تو گوش هام هو می کشید ، هلم داد رو به پایین (حسن زاده،1397 :164 ) بد جوری ضد حال خورده خورده بودم . باز اگر گفته بود کباب کوبیده یک حرفی . می مردم برای کوبیده . کوبیده و گوجه و دوغ . یکهو دلم خواست . (حسن زاده ،1397 :36) دوست داشتم جایی برویم که هیچ کس کاری به کارمان نداشته باشد . نه بانک باشد نه پلیس و نه آدم های دیوانه ای که به ما نگاه زشت بکنند و فکر کنند گداییم یا اهل خلاف.( حسن زاده ، 1397 :45)  </vt:lpstr>
      <vt:lpstr>بررسی رویداد ها در این رمان </vt:lpstr>
      <vt:lpstr>افتاده بود روی دنده ی توهم. صداش را کوبید تو سرم :((حرف نباشه.)) خیلی بلند گفت. از گو‌شه ی چشم آدم هارا دیدم که نگاهمان می‌کنند و ما را به هم نشان می دهند. مثل دوتا بکسور چشم تو چشم هم وسط آلاچیق تاب میخوردیم. گفتم : (( میخوای بزنی؟ باشه. بیا بزن. من هنوز جون می دم واسه کتک خوردن. عین کیسه بوکس. فقط سرمو می آرم پایین که پای چشمم کبود نشه. آخه به دوستام کلی پز دادم که میخوام برم پیش بابام. گفتم تولدمه و باهم قراره بریم بگردیم. فقط یادت باشه این آخرین باریه که میزنی. دیگه زیبا بی زیبا.))  ( حسن زاده ، 1397 :134)  پدر زیبا فکر می کرد که زیبا به او دروغ می گوید پس دوباره کنترل اعصابش را از دست داده بود ورفتار خشونت آمیز از او سر زد .   </vt:lpstr>
      <vt:lpstr>PowerPoint Presentation</vt:lpstr>
      <vt:lpstr>بررسی شخصیت ها </vt:lpstr>
      <vt:lpstr>PowerPoint Presentation</vt:lpstr>
      <vt:lpstr>نتیجه گیری: </vt:lpstr>
      <vt:lpstr>منابع:  حسن زاده ، فرهاد ، زیبا صدایم کن ، تهران ، کانون پرورش فکری کودکان و نوجوانان ، چاپ هفتم ، 1397 فرهنگ اصطلاحات ادبی، سیما داد، انتشارات مروارید، چاپ پنجم، تهران ۱۳۹۰ عناصر داستان، جمال میرصادقی، انتشارات سخن، چاپ هشتم، تهران ۱۳۹۲ ماهنامه ادبیات داستانی؛ رمان و خواننده؛ لور، کاترین؛ قلیچ‌خانی، محمدرضا؛ شماره ۵۶، شهریور و مهر ۱۳۸۰ عسگری، عسگر؛ نقد اجتماعی رمان معاصر فارسی، نشر و پژوهش فرزان، ۱۳۸۷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dc:creator>
  <cp:lastModifiedBy>l e n o v o</cp:lastModifiedBy>
  <cp:revision>78</cp:revision>
  <dcterms:created xsi:type="dcterms:W3CDTF">2021-12-15T10:24:02Z</dcterms:created>
  <dcterms:modified xsi:type="dcterms:W3CDTF">2022-05-06T12:06:08Z</dcterms:modified>
</cp:coreProperties>
</file>